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x="11430000" cy="8801100"/>
  <p:notesSz cx="6858000" cy="9144000"/>
  <p:embeddedFontLst>
    <p:embeddedFont>
      <p:font typeface="Montserrat" charset="1" panose="00000500000000000000"/>
      <p:regular r:id="rId15"/>
    </p:embeddedFont>
    <p:embeddedFont>
      <p:font typeface="Heebo Light" charset="1" panose="00000400000000000000"/>
      <p:regular r:id="rId16"/>
    </p:embeddedFont>
    <p:embeddedFont>
      <p:font typeface="Heebo Bold" charset="1" panose="0000080000000000000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jpeg" Type="http://schemas.openxmlformats.org/officeDocument/2006/relationships/image"/><Relationship Id="rId4" Target="../media/image3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2.jpeg" Type="http://schemas.openxmlformats.org/officeDocument/2006/relationships/image"/><Relationship Id="rId4" Target="../media/image5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jpe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Relationship Id="rId6" Target="../media/image8.jpeg" Type="http://schemas.openxmlformats.org/officeDocument/2006/relationships/image"/><Relationship Id="rId7" Target="../media/image9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Relationship Id="rId3" Target="../media/image2.jpe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jpeg" Type="http://schemas.openxmlformats.org/officeDocument/2006/relationships/image"/><Relationship Id="rId3" Target="../media/image2.jpeg" Type="http://schemas.openxmlformats.org/officeDocument/2006/relationships/image"/><Relationship Id="rId4" Target="../media/image16.png" Type="http://schemas.openxmlformats.org/officeDocument/2006/relationships/image"/><Relationship Id="rId5" Target="../media/image17.svg" Type="http://schemas.openxmlformats.org/officeDocument/2006/relationships/image"/><Relationship Id="rId6" Target="https://gamma.app/?utm_source=made-with-gamma" TargetMode="External" Type="http://schemas.openxmlformats.org/officeDocument/2006/relationships/hyperlink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jpeg" Type="http://schemas.openxmlformats.org/officeDocument/2006/relationships/image"/><Relationship Id="rId3" Target="../media/image2.jpeg" Type="http://schemas.openxmlformats.org/officeDocument/2006/relationships/image"/><Relationship Id="rId4" Target="../media/image19.png" Type="http://schemas.openxmlformats.org/officeDocument/2006/relationships/image"/><Relationship Id="rId5" Target="../media/image20.svg" Type="http://schemas.openxmlformats.org/officeDocument/2006/relationships/image"/><Relationship Id="rId6" Target="../media/image21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jpeg" Type="http://schemas.openxmlformats.org/officeDocument/2006/relationships/image"/><Relationship Id="rId4" Target="../media/image22.png" Type="http://schemas.openxmlformats.org/officeDocument/2006/relationships/image"/><Relationship Id="rId5" Target="../media/image23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24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1181205"/>
            <a:ext cx="11430000" cy="6438900"/>
            <a:chOff x="0" y="0"/>
            <a:chExt cx="15240000" cy="85852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5240000" cy="8585200"/>
            </a:xfrm>
            <a:custGeom>
              <a:avLst/>
              <a:gdLst/>
              <a:ahLst/>
              <a:cxnLst/>
              <a:rect r="r" b="b" t="t" l="l"/>
              <a:pathLst>
                <a:path h="8585200" w="15240000">
                  <a:moveTo>
                    <a:pt x="0" y="0"/>
                  </a:moveTo>
                  <a:lnTo>
                    <a:pt x="15240000" y="0"/>
                  </a:lnTo>
                  <a:lnTo>
                    <a:pt x="15240000" y="8585200"/>
                  </a:lnTo>
                  <a:lnTo>
                    <a:pt x="0" y="85852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92" r="0" b="-87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1181205"/>
            <a:ext cx="11430000" cy="6438643"/>
            <a:chOff x="0" y="0"/>
            <a:chExt cx="15240000" cy="858485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5240000" cy="8584819"/>
            </a:xfrm>
            <a:custGeom>
              <a:avLst/>
              <a:gdLst/>
              <a:ahLst/>
              <a:cxnLst/>
              <a:rect r="r" b="b" t="t" l="l"/>
              <a:pathLst>
                <a:path h="8584819" w="15240000">
                  <a:moveTo>
                    <a:pt x="0" y="0"/>
                  </a:moveTo>
                  <a:lnTo>
                    <a:pt x="15240000" y="0"/>
                  </a:lnTo>
                  <a:lnTo>
                    <a:pt x="15240000" y="8584819"/>
                  </a:lnTo>
                  <a:lnTo>
                    <a:pt x="0" y="85848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3" r="0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0" y="1180948"/>
            <a:ext cx="11430000" cy="6438900"/>
            <a:chOff x="0" y="0"/>
            <a:chExt cx="11430000" cy="64389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1430000" cy="6438900"/>
            </a:xfrm>
            <a:custGeom>
              <a:avLst/>
              <a:gdLst/>
              <a:ahLst/>
              <a:cxnLst/>
              <a:rect r="r" b="b" t="t" l="l"/>
              <a:pathLst>
                <a:path h="6438900" w="11430000">
                  <a:moveTo>
                    <a:pt x="0" y="6438900"/>
                  </a:moveTo>
                  <a:lnTo>
                    <a:pt x="11430000" y="6438900"/>
                  </a:lnTo>
                  <a:lnTo>
                    <a:pt x="11430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D0A2C">
                <a:alpha val="89804"/>
              </a:srgbClr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8" id="8"/>
          <p:cNvGrpSpPr/>
          <p:nvPr/>
        </p:nvGrpSpPr>
        <p:grpSpPr>
          <a:xfrm rot="0">
            <a:off x="7143750" y="1181205"/>
            <a:ext cx="4286250" cy="6438643"/>
            <a:chOff x="0" y="0"/>
            <a:chExt cx="5715000" cy="858485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715000" cy="8584819"/>
            </a:xfrm>
            <a:custGeom>
              <a:avLst/>
              <a:gdLst/>
              <a:ahLst/>
              <a:cxnLst/>
              <a:rect r="r" b="b" t="t" l="l"/>
              <a:pathLst>
                <a:path h="8584819" w="5715000">
                  <a:moveTo>
                    <a:pt x="0" y="0"/>
                  </a:moveTo>
                  <a:lnTo>
                    <a:pt x="5715000" y="0"/>
                  </a:lnTo>
                  <a:lnTo>
                    <a:pt x="5715000" y="8584819"/>
                  </a:lnTo>
                  <a:lnTo>
                    <a:pt x="0" y="85848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74" t="-3" r="-74" b="0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600075" y="3153775"/>
            <a:ext cx="6163199" cy="21261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8"/>
              </a:lnSpc>
            </a:pPr>
            <a:r>
              <a:rPr lang="en-US" sz="3375">
                <a:solidFill>
                  <a:srgbClr val="F2F0F4"/>
                </a:solidFill>
                <a:latin typeface="Montserrat"/>
                <a:ea typeface="Montserrat"/>
                <a:cs typeface="Montserrat"/>
                <a:sym typeface="Montserrat"/>
              </a:rPr>
              <a:t>Causal Loan Insights: Fairness-Aware &amp; Explainable Real-Time Loan Decision System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152505"/>
            <a:ext cx="11430000" cy="8496300"/>
            <a:chOff x="0" y="0"/>
            <a:chExt cx="15240000" cy="11328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5240000" cy="11328400"/>
            </a:xfrm>
            <a:custGeom>
              <a:avLst/>
              <a:gdLst/>
              <a:ahLst/>
              <a:cxnLst/>
              <a:rect r="r" b="b" t="t" l="l"/>
              <a:pathLst>
                <a:path h="11328400" w="15240000">
                  <a:moveTo>
                    <a:pt x="0" y="0"/>
                  </a:moveTo>
                  <a:lnTo>
                    <a:pt x="15240000" y="0"/>
                  </a:lnTo>
                  <a:lnTo>
                    <a:pt x="15240000" y="11328400"/>
                  </a:lnTo>
                  <a:lnTo>
                    <a:pt x="0" y="11328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82" r="0" b="-78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152505"/>
            <a:ext cx="11430000" cy="8496043"/>
            <a:chOff x="0" y="0"/>
            <a:chExt cx="15240000" cy="1132805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5240000" cy="11328019"/>
            </a:xfrm>
            <a:custGeom>
              <a:avLst/>
              <a:gdLst/>
              <a:ahLst/>
              <a:cxnLst/>
              <a:rect r="r" b="b" t="t" l="l"/>
              <a:pathLst>
                <a:path h="11328019" w="15240000">
                  <a:moveTo>
                    <a:pt x="0" y="0"/>
                  </a:moveTo>
                  <a:lnTo>
                    <a:pt x="15240000" y="0"/>
                  </a:lnTo>
                  <a:lnTo>
                    <a:pt x="15240000" y="11328019"/>
                  </a:lnTo>
                  <a:lnTo>
                    <a:pt x="0" y="113280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3" r="0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0" y="152248"/>
            <a:ext cx="11430000" cy="8496300"/>
            <a:chOff x="0" y="0"/>
            <a:chExt cx="11430000" cy="84963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1430000" cy="8496300"/>
            </a:xfrm>
            <a:custGeom>
              <a:avLst/>
              <a:gdLst/>
              <a:ahLst/>
              <a:cxnLst/>
              <a:rect r="r" b="b" t="t" l="l"/>
              <a:pathLst>
                <a:path h="8496300" w="11430000">
                  <a:moveTo>
                    <a:pt x="0" y="8496300"/>
                  </a:moveTo>
                  <a:lnTo>
                    <a:pt x="11430000" y="8496300"/>
                  </a:lnTo>
                  <a:lnTo>
                    <a:pt x="11430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D0A2C">
                <a:alpha val="89804"/>
              </a:srgbClr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8" id="8"/>
          <p:cNvGrpSpPr/>
          <p:nvPr/>
        </p:nvGrpSpPr>
        <p:grpSpPr>
          <a:xfrm rot="0">
            <a:off x="600075" y="3390748"/>
            <a:ext cx="6505575" cy="3905250"/>
            <a:chOff x="0" y="0"/>
            <a:chExt cx="8674100" cy="5207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674100" cy="5207000"/>
            </a:xfrm>
            <a:custGeom>
              <a:avLst/>
              <a:gdLst/>
              <a:ahLst/>
              <a:cxnLst/>
              <a:rect r="r" b="b" t="t" l="l"/>
              <a:pathLst>
                <a:path h="5207000" w="8674100">
                  <a:moveTo>
                    <a:pt x="79756" y="0"/>
                  </a:moveTo>
                  <a:cubicBezTo>
                    <a:pt x="69215" y="0"/>
                    <a:pt x="59055" y="2032"/>
                    <a:pt x="49403" y="6096"/>
                  </a:cubicBezTo>
                  <a:cubicBezTo>
                    <a:pt x="39751" y="10160"/>
                    <a:pt x="30988" y="16002"/>
                    <a:pt x="23495" y="23495"/>
                  </a:cubicBezTo>
                  <a:cubicBezTo>
                    <a:pt x="16002" y="30988"/>
                    <a:pt x="10160" y="39624"/>
                    <a:pt x="6096" y="49403"/>
                  </a:cubicBezTo>
                  <a:cubicBezTo>
                    <a:pt x="2032" y="59182"/>
                    <a:pt x="0" y="69469"/>
                    <a:pt x="0" y="80010"/>
                  </a:cubicBezTo>
                  <a:lnTo>
                    <a:pt x="0" y="5126990"/>
                  </a:lnTo>
                  <a:cubicBezTo>
                    <a:pt x="0" y="5137658"/>
                    <a:pt x="2032" y="5147818"/>
                    <a:pt x="6096" y="5157597"/>
                  </a:cubicBezTo>
                  <a:cubicBezTo>
                    <a:pt x="10160" y="5167376"/>
                    <a:pt x="15875" y="5176012"/>
                    <a:pt x="23495" y="5183505"/>
                  </a:cubicBezTo>
                  <a:cubicBezTo>
                    <a:pt x="31115" y="5190998"/>
                    <a:pt x="39624" y="5196840"/>
                    <a:pt x="49403" y="5200904"/>
                  </a:cubicBezTo>
                  <a:cubicBezTo>
                    <a:pt x="59182" y="5204968"/>
                    <a:pt x="69469" y="5207000"/>
                    <a:pt x="80010" y="5207000"/>
                  </a:cubicBezTo>
                  <a:lnTo>
                    <a:pt x="8594090" y="5207000"/>
                  </a:lnTo>
                  <a:cubicBezTo>
                    <a:pt x="8604758" y="5207000"/>
                    <a:pt x="8614918" y="5204968"/>
                    <a:pt x="8624697" y="5200904"/>
                  </a:cubicBezTo>
                  <a:cubicBezTo>
                    <a:pt x="8634476" y="5196840"/>
                    <a:pt x="8643112" y="5191125"/>
                    <a:pt x="8650605" y="5183505"/>
                  </a:cubicBezTo>
                  <a:cubicBezTo>
                    <a:pt x="8658098" y="5175885"/>
                    <a:pt x="8663940" y="5167376"/>
                    <a:pt x="8668004" y="5157597"/>
                  </a:cubicBezTo>
                  <a:cubicBezTo>
                    <a:pt x="8672068" y="5147818"/>
                    <a:pt x="8674100" y="5137658"/>
                    <a:pt x="8674100" y="5126990"/>
                  </a:cubicBezTo>
                  <a:lnTo>
                    <a:pt x="8674100" y="80010"/>
                  </a:lnTo>
                  <a:cubicBezTo>
                    <a:pt x="8674100" y="69469"/>
                    <a:pt x="8672068" y="59182"/>
                    <a:pt x="8668004" y="49403"/>
                  </a:cubicBezTo>
                  <a:cubicBezTo>
                    <a:pt x="8663940" y="39624"/>
                    <a:pt x="8658225" y="30988"/>
                    <a:pt x="8650605" y="23495"/>
                  </a:cubicBezTo>
                  <a:cubicBezTo>
                    <a:pt x="8642985" y="16002"/>
                    <a:pt x="8634476" y="10160"/>
                    <a:pt x="8624697" y="6096"/>
                  </a:cubicBezTo>
                  <a:cubicBezTo>
                    <a:pt x="8614918" y="2032"/>
                    <a:pt x="8604885" y="0"/>
                    <a:pt x="8594344" y="0"/>
                  </a:cubicBez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7470772" y="2641444"/>
            <a:ext cx="3432172" cy="1774822"/>
            <a:chOff x="0" y="0"/>
            <a:chExt cx="3432175" cy="177482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72898" y="72898"/>
              <a:ext cx="3286506" cy="1629029"/>
            </a:xfrm>
            <a:custGeom>
              <a:avLst/>
              <a:gdLst/>
              <a:ahLst/>
              <a:cxnLst/>
              <a:rect r="r" b="b" t="t" l="l"/>
              <a:pathLst>
                <a:path h="1629029" w="3286506">
                  <a:moveTo>
                    <a:pt x="127" y="1578483"/>
                  </a:moveTo>
                  <a:lnTo>
                    <a:pt x="127" y="50673"/>
                  </a:lnTo>
                  <a:cubicBezTo>
                    <a:pt x="127" y="47371"/>
                    <a:pt x="508" y="44069"/>
                    <a:pt x="1143" y="40767"/>
                  </a:cubicBezTo>
                  <a:cubicBezTo>
                    <a:pt x="1778" y="37465"/>
                    <a:pt x="2794" y="34417"/>
                    <a:pt x="4064" y="31242"/>
                  </a:cubicBezTo>
                  <a:cubicBezTo>
                    <a:pt x="5334" y="28067"/>
                    <a:pt x="6858" y="25273"/>
                    <a:pt x="8763" y="22479"/>
                  </a:cubicBezTo>
                  <a:cubicBezTo>
                    <a:pt x="10668" y="19685"/>
                    <a:pt x="12700" y="17145"/>
                    <a:pt x="14986" y="14859"/>
                  </a:cubicBezTo>
                  <a:cubicBezTo>
                    <a:pt x="17272" y="12573"/>
                    <a:pt x="19939" y="10414"/>
                    <a:pt x="22606" y="8636"/>
                  </a:cubicBezTo>
                  <a:cubicBezTo>
                    <a:pt x="25273" y="6858"/>
                    <a:pt x="28321" y="5207"/>
                    <a:pt x="31369" y="3937"/>
                  </a:cubicBezTo>
                  <a:cubicBezTo>
                    <a:pt x="34417" y="2667"/>
                    <a:pt x="37592" y="1778"/>
                    <a:pt x="40894" y="1016"/>
                  </a:cubicBezTo>
                  <a:cubicBezTo>
                    <a:pt x="44196" y="254"/>
                    <a:pt x="47371" y="0"/>
                    <a:pt x="50800" y="0"/>
                  </a:cubicBezTo>
                  <a:lnTo>
                    <a:pt x="3235960" y="0"/>
                  </a:lnTo>
                  <a:cubicBezTo>
                    <a:pt x="3239262" y="0"/>
                    <a:pt x="3242564" y="254"/>
                    <a:pt x="3245739" y="1016"/>
                  </a:cubicBezTo>
                  <a:cubicBezTo>
                    <a:pt x="3248914" y="1778"/>
                    <a:pt x="3252216" y="2667"/>
                    <a:pt x="3255264" y="3937"/>
                  </a:cubicBezTo>
                  <a:cubicBezTo>
                    <a:pt x="3258312" y="5207"/>
                    <a:pt x="3261233" y="6731"/>
                    <a:pt x="3264027" y="8636"/>
                  </a:cubicBezTo>
                  <a:cubicBezTo>
                    <a:pt x="3266821" y="10541"/>
                    <a:pt x="3269361" y="12573"/>
                    <a:pt x="3271647" y="14859"/>
                  </a:cubicBezTo>
                  <a:cubicBezTo>
                    <a:pt x="3273933" y="17145"/>
                    <a:pt x="3276092" y="19812"/>
                    <a:pt x="3277870" y="22479"/>
                  </a:cubicBezTo>
                  <a:cubicBezTo>
                    <a:pt x="3279648" y="25146"/>
                    <a:pt x="3281299" y="28194"/>
                    <a:pt x="3282569" y="31242"/>
                  </a:cubicBezTo>
                  <a:cubicBezTo>
                    <a:pt x="3283839" y="34290"/>
                    <a:pt x="3284855" y="37465"/>
                    <a:pt x="3285490" y="40767"/>
                  </a:cubicBezTo>
                  <a:cubicBezTo>
                    <a:pt x="3286125" y="44069"/>
                    <a:pt x="3286506" y="47244"/>
                    <a:pt x="3286506" y="50673"/>
                  </a:cubicBezTo>
                  <a:lnTo>
                    <a:pt x="3286506" y="1578483"/>
                  </a:lnTo>
                  <a:cubicBezTo>
                    <a:pt x="3286506" y="1581785"/>
                    <a:pt x="3286252" y="1585087"/>
                    <a:pt x="3285490" y="1588262"/>
                  </a:cubicBezTo>
                  <a:cubicBezTo>
                    <a:pt x="3284728" y="1591437"/>
                    <a:pt x="3283839" y="1594739"/>
                    <a:pt x="3282569" y="1597787"/>
                  </a:cubicBezTo>
                  <a:cubicBezTo>
                    <a:pt x="3281299" y="1600835"/>
                    <a:pt x="3279775" y="1603756"/>
                    <a:pt x="3277870" y="1606550"/>
                  </a:cubicBezTo>
                  <a:cubicBezTo>
                    <a:pt x="3275965" y="1609344"/>
                    <a:pt x="3273933" y="1611884"/>
                    <a:pt x="3271647" y="1614170"/>
                  </a:cubicBezTo>
                  <a:cubicBezTo>
                    <a:pt x="3269361" y="1616456"/>
                    <a:pt x="3266694" y="1618615"/>
                    <a:pt x="3264027" y="1620393"/>
                  </a:cubicBezTo>
                  <a:cubicBezTo>
                    <a:pt x="3261360" y="1622171"/>
                    <a:pt x="3258312" y="1623822"/>
                    <a:pt x="3255264" y="1625092"/>
                  </a:cubicBezTo>
                  <a:cubicBezTo>
                    <a:pt x="3252216" y="1626362"/>
                    <a:pt x="3249041" y="1627378"/>
                    <a:pt x="3245739" y="1628013"/>
                  </a:cubicBezTo>
                  <a:cubicBezTo>
                    <a:pt x="3242437" y="1628648"/>
                    <a:pt x="3239262" y="1629029"/>
                    <a:pt x="3235960" y="1629029"/>
                  </a:cubicBezTo>
                  <a:lnTo>
                    <a:pt x="50673" y="1629029"/>
                  </a:lnTo>
                  <a:cubicBezTo>
                    <a:pt x="47371" y="1629029"/>
                    <a:pt x="44069" y="1628648"/>
                    <a:pt x="40767" y="1628013"/>
                  </a:cubicBezTo>
                  <a:cubicBezTo>
                    <a:pt x="37465" y="1627378"/>
                    <a:pt x="34290" y="1626362"/>
                    <a:pt x="31242" y="1625092"/>
                  </a:cubicBezTo>
                  <a:cubicBezTo>
                    <a:pt x="28194" y="1623822"/>
                    <a:pt x="25273" y="1622298"/>
                    <a:pt x="22479" y="1620393"/>
                  </a:cubicBezTo>
                  <a:cubicBezTo>
                    <a:pt x="19685" y="1618488"/>
                    <a:pt x="17145" y="1616456"/>
                    <a:pt x="14859" y="1614170"/>
                  </a:cubicBezTo>
                  <a:cubicBezTo>
                    <a:pt x="12573" y="1611884"/>
                    <a:pt x="10414" y="1609217"/>
                    <a:pt x="8636" y="1606550"/>
                  </a:cubicBezTo>
                  <a:cubicBezTo>
                    <a:pt x="6858" y="1603883"/>
                    <a:pt x="5207" y="1600835"/>
                    <a:pt x="3937" y="1597787"/>
                  </a:cubicBezTo>
                  <a:cubicBezTo>
                    <a:pt x="2667" y="1594739"/>
                    <a:pt x="1778" y="1591564"/>
                    <a:pt x="1016" y="1588262"/>
                  </a:cubicBezTo>
                  <a:cubicBezTo>
                    <a:pt x="254" y="1584960"/>
                    <a:pt x="0" y="1581785"/>
                    <a:pt x="0" y="1578483"/>
                  </a:cubicBezTo>
                </a:path>
              </a:pathLst>
            </a:custGeom>
            <a:solidFill>
              <a:srgbClr val="0D0A2C">
                <a:alpha val="89804"/>
              </a:srgbClr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63500" y="63500"/>
              <a:ext cx="3305175" cy="1648079"/>
            </a:xfrm>
            <a:custGeom>
              <a:avLst/>
              <a:gdLst/>
              <a:ahLst/>
              <a:cxnLst/>
              <a:rect r="r" b="b" t="t" l="l"/>
              <a:pathLst>
                <a:path h="1648079" w="3305175">
                  <a:moveTo>
                    <a:pt x="0" y="1587881"/>
                  </a:moveTo>
                  <a:lnTo>
                    <a:pt x="0" y="60071"/>
                  </a:lnTo>
                  <a:lnTo>
                    <a:pt x="9525" y="60071"/>
                  </a:lnTo>
                  <a:lnTo>
                    <a:pt x="0" y="60071"/>
                  </a:lnTo>
                  <a:cubicBezTo>
                    <a:pt x="0" y="56134"/>
                    <a:pt x="381" y="52197"/>
                    <a:pt x="1143" y="48387"/>
                  </a:cubicBezTo>
                  <a:cubicBezTo>
                    <a:pt x="1905" y="44450"/>
                    <a:pt x="3048" y="40767"/>
                    <a:pt x="4572" y="37211"/>
                  </a:cubicBezTo>
                  <a:cubicBezTo>
                    <a:pt x="6096" y="33528"/>
                    <a:pt x="8001" y="30099"/>
                    <a:pt x="10160" y="26797"/>
                  </a:cubicBezTo>
                  <a:cubicBezTo>
                    <a:pt x="12319" y="23495"/>
                    <a:pt x="14859" y="20447"/>
                    <a:pt x="17653" y="17780"/>
                  </a:cubicBezTo>
                  <a:cubicBezTo>
                    <a:pt x="20447" y="14986"/>
                    <a:pt x="23495" y="12573"/>
                    <a:pt x="26670" y="10414"/>
                  </a:cubicBezTo>
                  <a:cubicBezTo>
                    <a:pt x="29972" y="8255"/>
                    <a:pt x="33401" y="6350"/>
                    <a:pt x="37084" y="4826"/>
                  </a:cubicBezTo>
                  <a:lnTo>
                    <a:pt x="40767" y="13589"/>
                  </a:lnTo>
                  <a:lnTo>
                    <a:pt x="37084" y="4826"/>
                  </a:lnTo>
                  <a:cubicBezTo>
                    <a:pt x="40767" y="3302"/>
                    <a:pt x="44450" y="2159"/>
                    <a:pt x="48387" y="1397"/>
                  </a:cubicBezTo>
                  <a:lnTo>
                    <a:pt x="50292" y="10795"/>
                  </a:lnTo>
                  <a:lnTo>
                    <a:pt x="48387" y="1397"/>
                  </a:lnTo>
                  <a:cubicBezTo>
                    <a:pt x="52197" y="635"/>
                    <a:pt x="56134" y="254"/>
                    <a:pt x="60071" y="254"/>
                  </a:cubicBezTo>
                  <a:lnTo>
                    <a:pt x="60071" y="9779"/>
                  </a:lnTo>
                  <a:lnTo>
                    <a:pt x="60071" y="0"/>
                  </a:lnTo>
                  <a:lnTo>
                    <a:pt x="3245231" y="0"/>
                  </a:lnTo>
                  <a:lnTo>
                    <a:pt x="3245231" y="9525"/>
                  </a:lnTo>
                  <a:lnTo>
                    <a:pt x="3245231" y="0"/>
                  </a:lnTo>
                  <a:cubicBezTo>
                    <a:pt x="3249168" y="0"/>
                    <a:pt x="3253105" y="381"/>
                    <a:pt x="3256915" y="1143"/>
                  </a:cubicBezTo>
                  <a:lnTo>
                    <a:pt x="3255010" y="10541"/>
                  </a:lnTo>
                  <a:lnTo>
                    <a:pt x="3256915" y="1143"/>
                  </a:lnTo>
                  <a:cubicBezTo>
                    <a:pt x="3260725" y="1905"/>
                    <a:pt x="3264535" y="3048"/>
                    <a:pt x="3268091" y="4572"/>
                  </a:cubicBezTo>
                  <a:cubicBezTo>
                    <a:pt x="3271774" y="6096"/>
                    <a:pt x="3275203" y="8001"/>
                    <a:pt x="3278505" y="10160"/>
                  </a:cubicBezTo>
                  <a:lnTo>
                    <a:pt x="3273171" y="18034"/>
                  </a:lnTo>
                  <a:lnTo>
                    <a:pt x="3278505" y="10160"/>
                  </a:lnTo>
                  <a:cubicBezTo>
                    <a:pt x="3281807" y="12319"/>
                    <a:pt x="3284855" y="14859"/>
                    <a:pt x="3287649" y="17653"/>
                  </a:cubicBezTo>
                  <a:cubicBezTo>
                    <a:pt x="3290443" y="20447"/>
                    <a:pt x="3292856" y="23495"/>
                    <a:pt x="3295015" y="26670"/>
                  </a:cubicBezTo>
                  <a:cubicBezTo>
                    <a:pt x="3297174" y="29972"/>
                    <a:pt x="3299079" y="33401"/>
                    <a:pt x="3300603" y="37084"/>
                  </a:cubicBezTo>
                  <a:lnTo>
                    <a:pt x="3291840" y="40767"/>
                  </a:lnTo>
                  <a:lnTo>
                    <a:pt x="3300603" y="37084"/>
                  </a:lnTo>
                  <a:cubicBezTo>
                    <a:pt x="3302127" y="40767"/>
                    <a:pt x="3303270" y="44450"/>
                    <a:pt x="3304032" y="48387"/>
                  </a:cubicBezTo>
                  <a:cubicBezTo>
                    <a:pt x="3304794" y="52324"/>
                    <a:pt x="3305175" y="56134"/>
                    <a:pt x="3305175" y="60071"/>
                  </a:cubicBezTo>
                  <a:lnTo>
                    <a:pt x="3295650" y="60071"/>
                  </a:lnTo>
                  <a:lnTo>
                    <a:pt x="3305175" y="60071"/>
                  </a:lnTo>
                  <a:lnTo>
                    <a:pt x="3305175" y="1587881"/>
                  </a:lnTo>
                  <a:lnTo>
                    <a:pt x="3295650" y="1587881"/>
                  </a:lnTo>
                  <a:lnTo>
                    <a:pt x="3305175" y="1587881"/>
                  </a:lnTo>
                  <a:cubicBezTo>
                    <a:pt x="3305175" y="1591818"/>
                    <a:pt x="3304794" y="1595755"/>
                    <a:pt x="3304032" y="1599565"/>
                  </a:cubicBezTo>
                  <a:lnTo>
                    <a:pt x="3294634" y="1597660"/>
                  </a:lnTo>
                  <a:lnTo>
                    <a:pt x="3304032" y="1599565"/>
                  </a:lnTo>
                  <a:cubicBezTo>
                    <a:pt x="3303270" y="1603502"/>
                    <a:pt x="3302127" y="1607185"/>
                    <a:pt x="3300603" y="1610868"/>
                  </a:cubicBezTo>
                  <a:lnTo>
                    <a:pt x="3291840" y="1607185"/>
                  </a:lnTo>
                  <a:lnTo>
                    <a:pt x="3300603" y="1610868"/>
                  </a:lnTo>
                  <a:cubicBezTo>
                    <a:pt x="3299079" y="1614551"/>
                    <a:pt x="3297301" y="1617980"/>
                    <a:pt x="3295015" y="1621282"/>
                  </a:cubicBezTo>
                  <a:lnTo>
                    <a:pt x="3287141" y="1615948"/>
                  </a:lnTo>
                  <a:lnTo>
                    <a:pt x="3295015" y="1621282"/>
                  </a:lnTo>
                  <a:cubicBezTo>
                    <a:pt x="3292856" y="1624584"/>
                    <a:pt x="3290316" y="1627632"/>
                    <a:pt x="3287522" y="1630426"/>
                  </a:cubicBezTo>
                  <a:cubicBezTo>
                    <a:pt x="3284728" y="1633220"/>
                    <a:pt x="3281680" y="1635633"/>
                    <a:pt x="3278378" y="1637919"/>
                  </a:cubicBezTo>
                  <a:lnTo>
                    <a:pt x="3273044" y="1630045"/>
                  </a:lnTo>
                  <a:lnTo>
                    <a:pt x="3278378" y="1637919"/>
                  </a:lnTo>
                  <a:cubicBezTo>
                    <a:pt x="3275076" y="1640078"/>
                    <a:pt x="3271647" y="1641983"/>
                    <a:pt x="3267964" y="1643507"/>
                  </a:cubicBezTo>
                  <a:lnTo>
                    <a:pt x="3264281" y="1634744"/>
                  </a:lnTo>
                  <a:lnTo>
                    <a:pt x="3267964" y="1643507"/>
                  </a:lnTo>
                  <a:cubicBezTo>
                    <a:pt x="3264281" y="1645031"/>
                    <a:pt x="3260598" y="1646174"/>
                    <a:pt x="3256661" y="1646936"/>
                  </a:cubicBezTo>
                  <a:cubicBezTo>
                    <a:pt x="3252851" y="1647698"/>
                    <a:pt x="3248914" y="1648079"/>
                    <a:pt x="3244977" y="1648079"/>
                  </a:cubicBezTo>
                  <a:lnTo>
                    <a:pt x="3244977" y="1638300"/>
                  </a:lnTo>
                  <a:lnTo>
                    <a:pt x="3244977" y="1647825"/>
                  </a:lnTo>
                  <a:lnTo>
                    <a:pt x="60071" y="1647825"/>
                  </a:lnTo>
                  <a:lnTo>
                    <a:pt x="60071" y="1638300"/>
                  </a:lnTo>
                  <a:lnTo>
                    <a:pt x="60071" y="1647825"/>
                  </a:lnTo>
                  <a:cubicBezTo>
                    <a:pt x="56134" y="1647825"/>
                    <a:pt x="52197" y="1647444"/>
                    <a:pt x="48387" y="1646682"/>
                  </a:cubicBezTo>
                  <a:cubicBezTo>
                    <a:pt x="44450" y="1645920"/>
                    <a:pt x="40767" y="1644777"/>
                    <a:pt x="37084" y="1643253"/>
                  </a:cubicBezTo>
                  <a:lnTo>
                    <a:pt x="40767" y="1634490"/>
                  </a:lnTo>
                  <a:lnTo>
                    <a:pt x="37084" y="1643253"/>
                  </a:lnTo>
                  <a:cubicBezTo>
                    <a:pt x="33401" y="1641729"/>
                    <a:pt x="29972" y="1639951"/>
                    <a:pt x="26670" y="1637665"/>
                  </a:cubicBezTo>
                  <a:cubicBezTo>
                    <a:pt x="23368" y="1635506"/>
                    <a:pt x="20447" y="1632966"/>
                    <a:pt x="17653" y="1630299"/>
                  </a:cubicBezTo>
                  <a:cubicBezTo>
                    <a:pt x="14859" y="1627505"/>
                    <a:pt x="12446" y="1624457"/>
                    <a:pt x="10160" y="1621155"/>
                  </a:cubicBezTo>
                  <a:lnTo>
                    <a:pt x="18034" y="1615821"/>
                  </a:lnTo>
                  <a:lnTo>
                    <a:pt x="10160" y="1621155"/>
                  </a:lnTo>
                  <a:cubicBezTo>
                    <a:pt x="8001" y="1617853"/>
                    <a:pt x="6096" y="1614424"/>
                    <a:pt x="4572" y="1610741"/>
                  </a:cubicBezTo>
                  <a:cubicBezTo>
                    <a:pt x="3048" y="1607185"/>
                    <a:pt x="1905" y="1603375"/>
                    <a:pt x="1143" y="1599565"/>
                  </a:cubicBezTo>
                  <a:lnTo>
                    <a:pt x="10541" y="1597660"/>
                  </a:lnTo>
                  <a:lnTo>
                    <a:pt x="1143" y="1599565"/>
                  </a:lnTo>
                  <a:cubicBezTo>
                    <a:pt x="381" y="1595755"/>
                    <a:pt x="0" y="1591818"/>
                    <a:pt x="0" y="1587881"/>
                  </a:cubicBezTo>
                  <a:lnTo>
                    <a:pt x="9525" y="1587881"/>
                  </a:lnTo>
                  <a:lnTo>
                    <a:pt x="0" y="1587881"/>
                  </a:lnTo>
                  <a:moveTo>
                    <a:pt x="19050" y="1587881"/>
                  </a:moveTo>
                  <a:cubicBezTo>
                    <a:pt x="19050" y="1590548"/>
                    <a:pt x="19304" y="1593215"/>
                    <a:pt x="19812" y="1595882"/>
                  </a:cubicBezTo>
                  <a:cubicBezTo>
                    <a:pt x="20320" y="1598549"/>
                    <a:pt x="21082" y="1601089"/>
                    <a:pt x="22098" y="1603629"/>
                  </a:cubicBezTo>
                  <a:lnTo>
                    <a:pt x="13335" y="1607185"/>
                  </a:lnTo>
                  <a:lnTo>
                    <a:pt x="22098" y="1603502"/>
                  </a:lnTo>
                  <a:cubicBezTo>
                    <a:pt x="23114" y="1606042"/>
                    <a:pt x="24384" y="1608328"/>
                    <a:pt x="25908" y="1610614"/>
                  </a:cubicBezTo>
                  <a:cubicBezTo>
                    <a:pt x="27432" y="1612900"/>
                    <a:pt x="29083" y="1614932"/>
                    <a:pt x="30988" y="1616837"/>
                  </a:cubicBezTo>
                  <a:lnTo>
                    <a:pt x="24257" y="1623568"/>
                  </a:lnTo>
                  <a:lnTo>
                    <a:pt x="30988" y="1616837"/>
                  </a:lnTo>
                  <a:cubicBezTo>
                    <a:pt x="32893" y="1618742"/>
                    <a:pt x="35052" y="1620393"/>
                    <a:pt x="37211" y="1621917"/>
                  </a:cubicBezTo>
                  <a:lnTo>
                    <a:pt x="31877" y="1629791"/>
                  </a:lnTo>
                  <a:lnTo>
                    <a:pt x="37211" y="1621917"/>
                  </a:lnTo>
                  <a:cubicBezTo>
                    <a:pt x="39497" y="1623441"/>
                    <a:pt x="41783" y="1624711"/>
                    <a:pt x="44323" y="1625727"/>
                  </a:cubicBezTo>
                  <a:cubicBezTo>
                    <a:pt x="46863" y="1626743"/>
                    <a:pt x="49403" y="1627505"/>
                    <a:pt x="51943" y="1628013"/>
                  </a:cubicBezTo>
                  <a:lnTo>
                    <a:pt x="50038" y="1637411"/>
                  </a:lnTo>
                  <a:lnTo>
                    <a:pt x="51816" y="1628013"/>
                  </a:lnTo>
                  <a:cubicBezTo>
                    <a:pt x="54483" y="1628521"/>
                    <a:pt x="57150" y="1628775"/>
                    <a:pt x="59817" y="1628775"/>
                  </a:cubicBezTo>
                  <a:lnTo>
                    <a:pt x="3244977" y="1628775"/>
                  </a:lnTo>
                  <a:cubicBezTo>
                    <a:pt x="3247644" y="1628775"/>
                    <a:pt x="3250311" y="1628521"/>
                    <a:pt x="3252978" y="1628013"/>
                  </a:cubicBezTo>
                  <a:lnTo>
                    <a:pt x="3254756" y="1637411"/>
                  </a:lnTo>
                  <a:lnTo>
                    <a:pt x="3252851" y="1628013"/>
                  </a:lnTo>
                  <a:cubicBezTo>
                    <a:pt x="3255518" y="1627505"/>
                    <a:pt x="3258058" y="1626743"/>
                    <a:pt x="3260598" y="1625727"/>
                  </a:cubicBezTo>
                  <a:cubicBezTo>
                    <a:pt x="3263138" y="1624711"/>
                    <a:pt x="3265424" y="1623441"/>
                    <a:pt x="3267710" y="1621917"/>
                  </a:cubicBezTo>
                  <a:cubicBezTo>
                    <a:pt x="3269996" y="1620393"/>
                    <a:pt x="3272028" y="1618742"/>
                    <a:pt x="3273933" y="1616837"/>
                  </a:cubicBezTo>
                  <a:lnTo>
                    <a:pt x="3280664" y="1623568"/>
                  </a:lnTo>
                  <a:lnTo>
                    <a:pt x="3273933" y="1616837"/>
                  </a:lnTo>
                  <a:cubicBezTo>
                    <a:pt x="3275838" y="1614932"/>
                    <a:pt x="3277489" y="1612900"/>
                    <a:pt x="3279013" y="1610614"/>
                  </a:cubicBezTo>
                  <a:cubicBezTo>
                    <a:pt x="3280537" y="1608328"/>
                    <a:pt x="3281807" y="1606042"/>
                    <a:pt x="3282823" y="1603502"/>
                  </a:cubicBezTo>
                  <a:cubicBezTo>
                    <a:pt x="3283839" y="1600962"/>
                    <a:pt x="3284601" y="1598422"/>
                    <a:pt x="3285109" y="1595882"/>
                  </a:cubicBezTo>
                  <a:cubicBezTo>
                    <a:pt x="3285617" y="1593215"/>
                    <a:pt x="3285871" y="1590675"/>
                    <a:pt x="3285871" y="1587881"/>
                  </a:cubicBezTo>
                  <a:lnTo>
                    <a:pt x="3285871" y="60071"/>
                  </a:lnTo>
                  <a:cubicBezTo>
                    <a:pt x="3285871" y="57404"/>
                    <a:pt x="3285617" y="54737"/>
                    <a:pt x="3285109" y="52070"/>
                  </a:cubicBezTo>
                  <a:lnTo>
                    <a:pt x="3294507" y="50165"/>
                  </a:lnTo>
                  <a:lnTo>
                    <a:pt x="3285109" y="52070"/>
                  </a:lnTo>
                  <a:cubicBezTo>
                    <a:pt x="3284601" y="49403"/>
                    <a:pt x="3283839" y="46863"/>
                    <a:pt x="3282823" y="44450"/>
                  </a:cubicBezTo>
                  <a:cubicBezTo>
                    <a:pt x="3281807" y="41910"/>
                    <a:pt x="3280537" y="39624"/>
                    <a:pt x="3279013" y="37338"/>
                  </a:cubicBezTo>
                  <a:lnTo>
                    <a:pt x="3286887" y="32004"/>
                  </a:lnTo>
                  <a:lnTo>
                    <a:pt x="3279013" y="37338"/>
                  </a:lnTo>
                  <a:cubicBezTo>
                    <a:pt x="3277489" y="35052"/>
                    <a:pt x="3275838" y="33020"/>
                    <a:pt x="3273933" y="31115"/>
                  </a:cubicBezTo>
                  <a:lnTo>
                    <a:pt x="3280664" y="24384"/>
                  </a:lnTo>
                  <a:lnTo>
                    <a:pt x="3273933" y="31115"/>
                  </a:lnTo>
                  <a:cubicBezTo>
                    <a:pt x="3272028" y="29210"/>
                    <a:pt x="3269996" y="27559"/>
                    <a:pt x="3267710" y="26035"/>
                  </a:cubicBezTo>
                  <a:cubicBezTo>
                    <a:pt x="3265424" y="24511"/>
                    <a:pt x="3263138" y="23241"/>
                    <a:pt x="3260598" y="22225"/>
                  </a:cubicBezTo>
                  <a:lnTo>
                    <a:pt x="3264281" y="13462"/>
                  </a:lnTo>
                  <a:lnTo>
                    <a:pt x="3260725" y="22225"/>
                  </a:lnTo>
                  <a:cubicBezTo>
                    <a:pt x="3258185" y="21209"/>
                    <a:pt x="3255645" y="20447"/>
                    <a:pt x="3252978" y="19939"/>
                  </a:cubicBezTo>
                  <a:cubicBezTo>
                    <a:pt x="3250311" y="19431"/>
                    <a:pt x="3247771" y="19177"/>
                    <a:pt x="3244977" y="19177"/>
                  </a:cubicBezTo>
                  <a:lnTo>
                    <a:pt x="60071" y="19177"/>
                  </a:lnTo>
                  <a:cubicBezTo>
                    <a:pt x="57404" y="19177"/>
                    <a:pt x="54737" y="19431"/>
                    <a:pt x="52070" y="19939"/>
                  </a:cubicBezTo>
                  <a:cubicBezTo>
                    <a:pt x="49403" y="20447"/>
                    <a:pt x="46863" y="21209"/>
                    <a:pt x="44450" y="22225"/>
                  </a:cubicBezTo>
                  <a:cubicBezTo>
                    <a:pt x="42037" y="23241"/>
                    <a:pt x="39624" y="24511"/>
                    <a:pt x="37338" y="26035"/>
                  </a:cubicBezTo>
                  <a:lnTo>
                    <a:pt x="32004" y="18161"/>
                  </a:lnTo>
                  <a:lnTo>
                    <a:pt x="37338" y="26035"/>
                  </a:lnTo>
                  <a:cubicBezTo>
                    <a:pt x="35052" y="27559"/>
                    <a:pt x="33020" y="29210"/>
                    <a:pt x="31115" y="31115"/>
                  </a:cubicBezTo>
                  <a:lnTo>
                    <a:pt x="24384" y="24384"/>
                  </a:lnTo>
                  <a:lnTo>
                    <a:pt x="31115" y="31115"/>
                  </a:lnTo>
                  <a:cubicBezTo>
                    <a:pt x="29210" y="33020"/>
                    <a:pt x="27432" y="35052"/>
                    <a:pt x="26035" y="37338"/>
                  </a:cubicBezTo>
                  <a:lnTo>
                    <a:pt x="18161" y="32004"/>
                  </a:lnTo>
                  <a:lnTo>
                    <a:pt x="26035" y="37338"/>
                  </a:lnTo>
                  <a:cubicBezTo>
                    <a:pt x="24511" y="39624"/>
                    <a:pt x="23241" y="42037"/>
                    <a:pt x="22225" y="44450"/>
                  </a:cubicBezTo>
                  <a:lnTo>
                    <a:pt x="13335" y="40640"/>
                  </a:lnTo>
                  <a:lnTo>
                    <a:pt x="22098" y="44196"/>
                  </a:lnTo>
                  <a:cubicBezTo>
                    <a:pt x="21082" y="46736"/>
                    <a:pt x="20320" y="49276"/>
                    <a:pt x="19812" y="51943"/>
                  </a:cubicBezTo>
                  <a:lnTo>
                    <a:pt x="10414" y="50038"/>
                  </a:lnTo>
                  <a:lnTo>
                    <a:pt x="19812" y="51943"/>
                  </a:lnTo>
                  <a:cubicBezTo>
                    <a:pt x="19304" y="54610"/>
                    <a:pt x="19050" y="57277"/>
                    <a:pt x="19050" y="59944"/>
                  </a:cubicBezTo>
                  <a:lnTo>
                    <a:pt x="19050" y="1587754"/>
                  </a:lnTo>
                  <a:close/>
                </a:path>
              </a:pathLst>
            </a:custGeom>
            <a:solidFill>
              <a:srgbClr val="4A2C85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13" id="13"/>
          <p:cNvGrpSpPr/>
          <p:nvPr/>
        </p:nvGrpSpPr>
        <p:grpSpPr>
          <a:xfrm rot="0">
            <a:off x="7470772" y="4460719"/>
            <a:ext cx="3432172" cy="1765297"/>
            <a:chOff x="0" y="0"/>
            <a:chExt cx="3432175" cy="17653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72898" y="73025"/>
              <a:ext cx="3286506" cy="1619377"/>
            </a:xfrm>
            <a:custGeom>
              <a:avLst/>
              <a:gdLst/>
              <a:ahLst/>
              <a:cxnLst/>
              <a:rect r="r" b="b" t="t" l="l"/>
              <a:pathLst>
                <a:path h="1619377" w="3286506">
                  <a:moveTo>
                    <a:pt x="127" y="1568704"/>
                  </a:moveTo>
                  <a:lnTo>
                    <a:pt x="127" y="50546"/>
                  </a:lnTo>
                  <a:cubicBezTo>
                    <a:pt x="127" y="47244"/>
                    <a:pt x="508" y="43942"/>
                    <a:pt x="1143" y="40640"/>
                  </a:cubicBezTo>
                  <a:cubicBezTo>
                    <a:pt x="1778" y="37338"/>
                    <a:pt x="2794" y="34290"/>
                    <a:pt x="4064" y="31242"/>
                  </a:cubicBezTo>
                  <a:cubicBezTo>
                    <a:pt x="5334" y="28194"/>
                    <a:pt x="6858" y="25273"/>
                    <a:pt x="8763" y="22479"/>
                  </a:cubicBezTo>
                  <a:cubicBezTo>
                    <a:pt x="10668" y="19685"/>
                    <a:pt x="12700" y="17145"/>
                    <a:pt x="14986" y="14859"/>
                  </a:cubicBezTo>
                  <a:cubicBezTo>
                    <a:pt x="17272" y="12573"/>
                    <a:pt x="19939" y="10414"/>
                    <a:pt x="22606" y="8636"/>
                  </a:cubicBezTo>
                  <a:cubicBezTo>
                    <a:pt x="25273" y="6858"/>
                    <a:pt x="28321" y="5207"/>
                    <a:pt x="31369" y="3937"/>
                  </a:cubicBezTo>
                  <a:cubicBezTo>
                    <a:pt x="34417" y="2667"/>
                    <a:pt x="37592" y="1651"/>
                    <a:pt x="40894" y="1016"/>
                  </a:cubicBezTo>
                  <a:cubicBezTo>
                    <a:pt x="44196" y="381"/>
                    <a:pt x="47371" y="0"/>
                    <a:pt x="50800" y="0"/>
                  </a:cubicBezTo>
                  <a:lnTo>
                    <a:pt x="3235960" y="0"/>
                  </a:lnTo>
                  <a:cubicBezTo>
                    <a:pt x="3239262" y="0"/>
                    <a:pt x="3242564" y="254"/>
                    <a:pt x="3245739" y="1016"/>
                  </a:cubicBezTo>
                  <a:cubicBezTo>
                    <a:pt x="3248914" y="1778"/>
                    <a:pt x="3252216" y="2667"/>
                    <a:pt x="3255264" y="3937"/>
                  </a:cubicBezTo>
                  <a:cubicBezTo>
                    <a:pt x="3258312" y="5207"/>
                    <a:pt x="3261233" y="6731"/>
                    <a:pt x="3264027" y="8636"/>
                  </a:cubicBezTo>
                  <a:cubicBezTo>
                    <a:pt x="3266821" y="10541"/>
                    <a:pt x="3269361" y="12573"/>
                    <a:pt x="3271647" y="14859"/>
                  </a:cubicBezTo>
                  <a:cubicBezTo>
                    <a:pt x="3273933" y="17145"/>
                    <a:pt x="3276092" y="19812"/>
                    <a:pt x="3277870" y="22479"/>
                  </a:cubicBezTo>
                  <a:cubicBezTo>
                    <a:pt x="3279648" y="25146"/>
                    <a:pt x="3281299" y="28194"/>
                    <a:pt x="3282569" y="31242"/>
                  </a:cubicBezTo>
                  <a:cubicBezTo>
                    <a:pt x="3283839" y="34290"/>
                    <a:pt x="3284855" y="37465"/>
                    <a:pt x="3285490" y="40640"/>
                  </a:cubicBezTo>
                  <a:cubicBezTo>
                    <a:pt x="3286125" y="43815"/>
                    <a:pt x="3286506" y="47117"/>
                    <a:pt x="3286506" y="50546"/>
                  </a:cubicBezTo>
                  <a:lnTo>
                    <a:pt x="3286506" y="1568704"/>
                  </a:lnTo>
                  <a:cubicBezTo>
                    <a:pt x="3286506" y="1572006"/>
                    <a:pt x="3286252" y="1575308"/>
                    <a:pt x="3285490" y="1578610"/>
                  </a:cubicBezTo>
                  <a:cubicBezTo>
                    <a:pt x="3284728" y="1581912"/>
                    <a:pt x="3283839" y="1584960"/>
                    <a:pt x="3282569" y="1588135"/>
                  </a:cubicBezTo>
                  <a:cubicBezTo>
                    <a:pt x="3281299" y="1591310"/>
                    <a:pt x="3279775" y="1594104"/>
                    <a:pt x="3277870" y="1596898"/>
                  </a:cubicBezTo>
                  <a:cubicBezTo>
                    <a:pt x="3275965" y="1599692"/>
                    <a:pt x="3273933" y="1602232"/>
                    <a:pt x="3271647" y="1604518"/>
                  </a:cubicBezTo>
                  <a:cubicBezTo>
                    <a:pt x="3269361" y="1606804"/>
                    <a:pt x="3266694" y="1608963"/>
                    <a:pt x="3264027" y="1610741"/>
                  </a:cubicBezTo>
                  <a:cubicBezTo>
                    <a:pt x="3261360" y="1612519"/>
                    <a:pt x="3258312" y="1614170"/>
                    <a:pt x="3255264" y="1615440"/>
                  </a:cubicBezTo>
                  <a:cubicBezTo>
                    <a:pt x="3252216" y="1616710"/>
                    <a:pt x="3249041" y="1617726"/>
                    <a:pt x="3245739" y="1618361"/>
                  </a:cubicBezTo>
                  <a:cubicBezTo>
                    <a:pt x="3242437" y="1618996"/>
                    <a:pt x="3239262" y="1619377"/>
                    <a:pt x="3235960" y="1619377"/>
                  </a:cubicBezTo>
                  <a:lnTo>
                    <a:pt x="50673" y="1619377"/>
                  </a:lnTo>
                  <a:cubicBezTo>
                    <a:pt x="47371" y="1619377"/>
                    <a:pt x="44069" y="1618996"/>
                    <a:pt x="40767" y="1618361"/>
                  </a:cubicBezTo>
                  <a:cubicBezTo>
                    <a:pt x="37465" y="1617726"/>
                    <a:pt x="34290" y="1616710"/>
                    <a:pt x="31242" y="1615440"/>
                  </a:cubicBezTo>
                  <a:cubicBezTo>
                    <a:pt x="28194" y="1614170"/>
                    <a:pt x="25273" y="1612646"/>
                    <a:pt x="22479" y="1610741"/>
                  </a:cubicBezTo>
                  <a:cubicBezTo>
                    <a:pt x="19685" y="1608836"/>
                    <a:pt x="17145" y="1606804"/>
                    <a:pt x="14859" y="1604518"/>
                  </a:cubicBezTo>
                  <a:cubicBezTo>
                    <a:pt x="12573" y="1602232"/>
                    <a:pt x="10414" y="1599565"/>
                    <a:pt x="8636" y="1596898"/>
                  </a:cubicBezTo>
                  <a:cubicBezTo>
                    <a:pt x="6858" y="1594231"/>
                    <a:pt x="5207" y="1591183"/>
                    <a:pt x="3937" y="1588135"/>
                  </a:cubicBezTo>
                  <a:cubicBezTo>
                    <a:pt x="2667" y="1585087"/>
                    <a:pt x="1778" y="1581912"/>
                    <a:pt x="1016" y="1578610"/>
                  </a:cubicBezTo>
                  <a:cubicBezTo>
                    <a:pt x="254" y="1575308"/>
                    <a:pt x="0" y="1572133"/>
                    <a:pt x="0" y="1568704"/>
                  </a:cubicBezTo>
                </a:path>
              </a:pathLst>
            </a:custGeom>
            <a:solidFill>
              <a:srgbClr val="0D0A2C">
                <a:alpha val="89804"/>
              </a:srgbClr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63500" y="63500"/>
              <a:ext cx="3305175" cy="1638427"/>
            </a:xfrm>
            <a:custGeom>
              <a:avLst/>
              <a:gdLst/>
              <a:ahLst/>
              <a:cxnLst/>
              <a:rect r="r" b="b" t="t" l="l"/>
              <a:pathLst>
                <a:path h="1638427" w="3305175">
                  <a:moveTo>
                    <a:pt x="0" y="1578229"/>
                  </a:moveTo>
                  <a:lnTo>
                    <a:pt x="0" y="60071"/>
                  </a:lnTo>
                  <a:lnTo>
                    <a:pt x="9525" y="60071"/>
                  </a:lnTo>
                  <a:lnTo>
                    <a:pt x="0" y="60071"/>
                  </a:lnTo>
                  <a:cubicBezTo>
                    <a:pt x="0" y="56134"/>
                    <a:pt x="381" y="52197"/>
                    <a:pt x="1143" y="48387"/>
                  </a:cubicBezTo>
                  <a:cubicBezTo>
                    <a:pt x="1905" y="44450"/>
                    <a:pt x="3048" y="40767"/>
                    <a:pt x="4572" y="37211"/>
                  </a:cubicBezTo>
                  <a:cubicBezTo>
                    <a:pt x="6096" y="33528"/>
                    <a:pt x="8001" y="30099"/>
                    <a:pt x="10160" y="26797"/>
                  </a:cubicBezTo>
                  <a:cubicBezTo>
                    <a:pt x="12319" y="23495"/>
                    <a:pt x="14859" y="20447"/>
                    <a:pt x="17653" y="17780"/>
                  </a:cubicBezTo>
                  <a:cubicBezTo>
                    <a:pt x="20447" y="14986"/>
                    <a:pt x="23495" y="12573"/>
                    <a:pt x="26670" y="10414"/>
                  </a:cubicBezTo>
                  <a:cubicBezTo>
                    <a:pt x="29972" y="8255"/>
                    <a:pt x="33401" y="6350"/>
                    <a:pt x="37084" y="4826"/>
                  </a:cubicBezTo>
                  <a:cubicBezTo>
                    <a:pt x="40640" y="3302"/>
                    <a:pt x="44450" y="2159"/>
                    <a:pt x="48260" y="1397"/>
                  </a:cubicBezTo>
                  <a:lnTo>
                    <a:pt x="50165" y="10795"/>
                  </a:lnTo>
                  <a:lnTo>
                    <a:pt x="48260" y="1397"/>
                  </a:lnTo>
                  <a:cubicBezTo>
                    <a:pt x="52070" y="635"/>
                    <a:pt x="56007" y="254"/>
                    <a:pt x="59944" y="254"/>
                  </a:cubicBezTo>
                  <a:lnTo>
                    <a:pt x="59944" y="9779"/>
                  </a:lnTo>
                  <a:lnTo>
                    <a:pt x="59944" y="0"/>
                  </a:lnTo>
                  <a:lnTo>
                    <a:pt x="3245104" y="0"/>
                  </a:lnTo>
                  <a:lnTo>
                    <a:pt x="3245104" y="9525"/>
                  </a:lnTo>
                  <a:lnTo>
                    <a:pt x="3245104" y="0"/>
                  </a:lnTo>
                  <a:cubicBezTo>
                    <a:pt x="3249041" y="0"/>
                    <a:pt x="3252978" y="381"/>
                    <a:pt x="3256788" y="1143"/>
                  </a:cubicBezTo>
                  <a:lnTo>
                    <a:pt x="3254883" y="10541"/>
                  </a:lnTo>
                  <a:lnTo>
                    <a:pt x="3256788" y="1143"/>
                  </a:lnTo>
                  <a:cubicBezTo>
                    <a:pt x="3260598" y="1905"/>
                    <a:pt x="3264408" y="3048"/>
                    <a:pt x="3267964" y="4572"/>
                  </a:cubicBezTo>
                  <a:cubicBezTo>
                    <a:pt x="3271647" y="6096"/>
                    <a:pt x="3275076" y="8001"/>
                    <a:pt x="3278378" y="10160"/>
                  </a:cubicBezTo>
                  <a:lnTo>
                    <a:pt x="3273044" y="18034"/>
                  </a:lnTo>
                  <a:lnTo>
                    <a:pt x="3278378" y="10160"/>
                  </a:lnTo>
                  <a:cubicBezTo>
                    <a:pt x="3281680" y="12319"/>
                    <a:pt x="3284728" y="14859"/>
                    <a:pt x="3287522" y="17653"/>
                  </a:cubicBezTo>
                  <a:cubicBezTo>
                    <a:pt x="3290316" y="20447"/>
                    <a:pt x="3292729" y="23495"/>
                    <a:pt x="3295015" y="26670"/>
                  </a:cubicBezTo>
                  <a:cubicBezTo>
                    <a:pt x="3297174" y="29972"/>
                    <a:pt x="3299079" y="33401"/>
                    <a:pt x="3300603" y="37084"/>
                  </a:cubicBezTo>
                  <a:lnTo>
                    <a:pt x="3291840" y="40767"/>
                  </a:lnTo>
                  <a:lnTo>
                    <a:pt x="3300603" y="37084"/>
                  </a:lnTo>
                  <a:cubicBezTo>
                    <a:pt x="3302127" y="40767"/>
                    <a:pt x="3303270" y="44450"/>
                    <a:pt x="3304032" y="48387"/>
                  </a:cubicBezTo>
                  <a:cubicBezTo>
                    <a:pt x="3304794" y="52324"/>
                    <a:pt x="3305175" y="56134"/>
                    <a:pt x="3305175" y="60071"/>
                  </a:cubicBezTo>
                  <a:lnTo>
                    <a:pt x="3295650" y="60071"/>
                  </a:lnTo>
                  <a:lnTo>
                    <a:pt x="3305175" y="60071"/>
                  </a:lnTo>
                  <a:lnTo>
                    <a:pt x="3305175" y="1578229"/>
                  </a:lnTo>
                  <a:lnTo>
                    <a:pt x="3295650" y="1578229"/>
                  </a:lnTo>
                  <a:lnTo>
                    <a:pt x="3305175" y="1578229"/>
                  </a:lnTo>
                  <a:cubicBezTo>
                    <a:pt x="3305175" y="1582166"/>
                    <a:pt x="3304794" y="1586103"/>
                    <a:pt x="3304032" y="1589913"/>
                  </a:cubicBezTo>
                  <a:lnTo>
                    <a:pt x="3294634" y="1588008"/>
                  </a:lnTo>
                  <a:lnTo>
                    <a:pt x="3304032" y="1589913"/>
                  </a:lnTo>
                  <a:cubicBezTo>
                    <a:pt x="3303270" y="1593723"/>
                    <a:pt x="3302127" y="1597533"/>
                    <a:pt x="3300603" y="1601216"/>
                  </a:cubicBezTo>
                  <a:lnTo>
                    <a:pt x="3291840" y="1597533"/>
                  </a:lnTo>
                  <a:lnTo>
                    <a:pt x="3300603" y="1601216"/>
                  </a:lnTo>
                  <a:cubicBezTo>
                    <a:pt x="3299079" y="1604899"/>
                    <a:pt x="3297301" y="1608328"/>
                    <a:pt x="3295015" y="1611630"/>
                  </a:cubicBezTo>
                  <a:lnTo>
                    <a:pt x="3287141" y="1606296"/>
                  </a:lnTo>
                  <a:lnTo>
                    <a:pt x="3295015" y="1611630"/>
                  </a:lnTo>
                  <a:cubicBezTo>
                    <a:pt x="3292856" y="1614932"/>
                    <a:pt x="3290316" y="1617980"/>
                    <a:pt x="3287522" y="1620774"/>
                  </a:cubicBezTo>
                  <a:cubicBezTo>
                    <a:pt x="3284728" y="1623568"/>
                    <a:pt x="3281680" y="1625981"/>
                    <a:pt x="3278378" y="1628267"/>
                  </a:cubicBezTo>
                  <a:lnTo>
                    <a:pt x="3273044" y="1620393"/>
                  </a:lnTo>
                  <a:lnTo>
                    <a:pt x="3278378" y="1628267"/>
                  </a:lnTo>
                  <a:cubicBezTo>
                    <a:pt x="3275076" y="1630426"/>
                    <a:pt x="3271647" y="1632331"/>
                    <a:pt x="3267964" y="1633855"/>
                  </a:cubicBezTo>
                  <a:lnTo>
                    <a:pt x="3264281" y="1625092"/>
                  </a:lnTo>
                  <a:lnTo>
                    <a:pt x="3267964" y="1633855"/>
                  </a:lnTo>
                  <a:cubicBezTo>
                    <a:pt x="3264281" y="1635379"/>
                    <a:pt x="3260598" y="1636522"/>
                    <a:pt x="3256661" y="1637284"/>
                  </a:cubicBezTo>
                  <a:cubicBezTo>
                    <a:pt x="3252851" y="1638046"/>
                    <a:pt x="3248914" y="1638427"/>
                    <a:pt x="3244977" y="1638427"/>
                  </a:cubicBezTo>
                  <a:lnTo>
                    <a:pt x="3244977" y="1628902"/>
                  </a:lnTo>
                  <a:lnTo>
                    <a:pt x="3244977" y="1638427"/>
                  </a:lnTo>
                  <a:lnTo>
                    <a:pt x="60071" y="1638427"/>
                  </a:lnTo>
                  <a:lnTo>
                    <a:pt x="60071" y="1628902"/>
                  </a:lnTo>
                  <a:lnTo>
                    <a:pt x="60071" y="1638427"/>
                  </a:lnTo>
                  <a:cubicBezTo>
                    <a:pt x="56134" y="1638427"/>
                    <a:pt x="52197" y="1638046"/>
                    <a:pt x="48387" y="1637284"/>
                  </a:cubicBezTo>
                  <a:cubicBezTo>
                    <a:pt x="44450" y="1636522"/>
                    <a:pt x="40767" y="1635379"/>
                    <a:pt x="37084" y="1633855"/>
                  </a:cubicBezTo>
                  <a:lnTo>
                    <a:pt x="40767" y="1625092"/>
                  </a:lnTo>
                  <a:lnTo>
                    <a:pt x="37084" y="1633855"/>
                  </a:lnTo>
                  <a:cubicBezTo>
                    <a:pt x="33401" y="1632331"/>
                    <a:pt x="29972" y="1630553"/>
                    <a:pt x="26670" y="1628267"/>
                  </a:cubicBezTo>
                  <a:cubicBezTo>
                    <a:pt x="23368" y="1626108"/>
                    <a:pt x="20447" y="1623568"/>
                    <a:pt x="17653" y="1620901"/>
                  </a:cubicBezTo>
                  <a:cubicBezTo>
                    <a:pt x="14859" y="1618107"/>
                    <a:pt x="12446" y="1615059"/>
                    <a:pt x="10160" y="1611757"/>
                  </a:cubicBezTo>
                  <a:lnTo>
                    <a:pt x="18034" y="1606423"/>
                  </a:lnTo>
                  <a:lnTo>
                    <a:pt x="10160" y="1611757"/>
                  </a:lnTo>
                  <a:cubicBezTo>
                    <a:pt x="8001" y="1608455"/>
                    <a:pt x="6096" y="1605026"/>
                    <a:pt x="4572" y="1601343"/>
                  </a:cubicBezTo>
                  <a:cubicBezTo>
                    <a:pt x="3048" y="1597787"/>
                    <a:pt x="1905" y="1593977"/>
                    <a:pt x="1143" y="1590167"/>
                  </a:cubicBezTo>
                  <a:cubicBezTo>
                    <a:pt x="381" y="1586357"/>
                    <a:pt x="0" y="1582420"/>
                    <a:pt x="0" y="1578483"/>
                  </a:cubicBezTo>
                  <a:lnTo>
                    <a:pt x="9525" y="1578483"/>
                  </a:lnTo>
                  <a:lnTo>
                    <a:pt x="0" y="1578483"/>
                  </a:lnTo>
                  <a:moveTo>
                    <a:pt x="19050" y="1578483"/>
                  </a:moveTo>
                  <a:cubicBezTo>
                    <a:pt x="19050" y="1581150"/>
                    <a:pt x="19304" y="1583817"/>
                    <a:pt x="19812" y="1586484"/>
                  </a:cubicBezTo>
                  <a:lnTo>
                    <a:pt x="10414" y="1588389"/>
                  </a:lnTo>
                  <a:lnTo>
                    <a:pt x="19812" y="1586484"/>
                  </a:lnTo>
                  <a:cubicBezTo>
                    <a:pt x="20320" y="1589151"/>
                    <a:pt x="21082" y="1591691"/>
                    <a:pt x="22098" y="1594231"/>
                  </a:cubicBezTo>
                  <a:lnTo>
                    <a:pt x="13335" y="1597787"/>
                  </a:lnTo>
                  <a:lnTo>
                    <a:pt x="22098" y="1594104"/>
                  </a:lnTo>
                  <a:cubicBezTo>
                    <a:pt x="23114" y="1596644"/>
                    <a:pt x="24384" y="1598930"/>
                    <a:pt x="25908" y="1601216"/>
                  </a:cubicBezTo>
                  <a:cubicBezTo>
                    <a:pt x="27432" y="1603502"/>
                    <a:pt x="29083" y="1605534"/>
                    <a:pt x="30988" y="1607439"/>
                  </a:cubicBezTo>
                  <a:lnTo>
                    <a:pt x="24257" y="1614170"/>
                  </a:lnTo>
                  <a:lnTo>
                    <a:pt x="30988" y="1607439"/>
                  </a:lnTo>
                  <a:cubicBezTo>
                    <a:pt x="32893" y="1609344"/>
                    <a:pt x="35052" y="1611122"/>
                    <a:pt x="37211" y="1612519"/>
                  </a:cubicBezTo>
                  <a:lnTo>
                    <a:pt x="31877" y="1620393"/>
                  </a:lnTo>
                  <a:lnTo>
                    <a:pt x="37211" y="1612519"/>
                  </a:lnTo>
                  <a:cubicBezTo>
                    <a:pt x="39497" y="1614043"/>
                    <a:pt x="41783" y="1615313"/>
                    <a:pt x="44323" y="1616329"/>
                  </a:cubicBezTo>
                  <a:cubicBezTo>
                    <a:pt x="46863" y="1617345"/>
                    <a:pt x="49403" y="1618107"/>
                    <a:pt x="51943" y="1618615"/>
                  </a:cubicBezTo>
                  <a:lnTo>
                    <a:pt x="50038" y="1628013"/>
                  </a:lnTo>
                  <a:lnTo>
                    <a:pt x="51816" y="1618615"/>
                  </a:lnTo>
                  <a:cubicBezTo>
                    <a:pt x="54483" y="1619123"/>
                    <a:pt x="57150" y="1619377"/>
                    <a:pt x="59817" y="1619377"/>
                  </a:cubicBezTo>
                  <a:lnTo>
                    <a:pt x="3244977" y="1619377"/>
                  </a:lnTo>
                  <a:cubicBezTo>
                    <a:pt x="3247644" y="1619377"/>
                    <a:pt x="3250311" y="1619123"/>
                    <a:pt x="3252978" y="1618615"/>
                  </a:cubicBezTo>
                  <a:lnTo>
                    <a:pt x="3254756" y="1628013"/>
                  </a:lnTo>
                  <a:lnTo>
                    <a:pt x="3252851" y="1618615"/>
                  </a:lnTo>
                  <a:cubicBezTo>
                    <a:pt x="3255518" y="1618107"/>
                    <a:pt x="3258058" y="1617345"/>
                    <a:pt x="3260598" y="1616329"/>
                  </a:cubicBezTo>
                  <a:cubicBezTo>
                    <a:pt x="3263138" y="1615313"/>
                    <a:pt x="3265424" y="1614043"/>
                    <a:pt x="3267710" y="1612519"/>
                  </a:cubicBezTo>
                  <a:cubicBezTo>
                    <a:pt x="3269996" y="1610995"/>
                    <a:pt x="3272028" y="1609344"/>
                    <a:pt x="3273933" y="1607439"/>
                  </a:cubicBezTo>
                  <a:lnTo>
                    <a:pt x="3280664" y="1614170"/>
                  </a:lnTo>
                  <a:lnTo>
                    <a:pt x="3273933" y="1607439"/>
                  </a:lnTo>
                  <a:cubicBezTo>
                    <a:pt x="3275838" y="1605534"/>
                    <a:pt x="3277489" y="1603502"/>
                    <a:pt x="3279013" y="1601216"/>
                  </a:cubicBezTo>
                  <a:cubicBezTo>
                    <a:pt x="3280537" y="1598930"/>
                    <a:pt x="3281807" y="1596644"/>
                    <a:pt x="3282823" y="1594104"/>
                  </a:cubicBezTo>
                  <a:cubicBezTo>
                    <a:pt x="3283839" y="1591564"/>
                    <a:pt x="3284601" y="1589024"/>
                    <a:pt x="3285109" y="1586484"/>
                  </a:cubicBezTo>
                  <a:cubicBezTo>
                    <a:pt x="3285617" y="1583817"/>
                    <a:pt x="3285871" y="1581150"/>
                    <a:pt x="3285871" y="1578483"/>
                  </a:cubicBezTo>
                  <a:lnTo>
                    <a:pt x="3285871" y="60071"/>
                  </a:lnTo>
                  <a:cubicBezTo>
                    <a:pt x="3285871" y="57404"/>
                    <a:pt x="3285617" y="54737"/>
                    <a:pt x="3285109" y="52070"/>
                  </a:cubicBezTo>
                  <a:lnTo>
                    <a:pt x="3294507" y="50165"/>
                  </a:lnTo>
                  <a:lnTo>
                    <a:pt x="3285109" y="52070"/>
                  </a:lnTo>
                  <a:cubicBezTo>
                    <a:pt x="3284601" y="49403"/>
                    <a:pt x="3283839" y="46863"/>
                    <a:pt x="3282823" y="44450"/>
                  </a:cubicBezTo>
                  <a:cubicBezTo>
                    <a:pt x="3281807" y="41910"/>
                    <a:pt x="3280537" y="39624"/>
                    <a:pt x="3279013" y="37338"/>
                  </a:cubicBezTo>
                  <a:lnTo>
                    <a:pt x="3286887" y="32004"/>
                  </a:lnTo>
                  <a:lnTo>
                    <a:pt x="3279013" y="37338"/>
                  </a:lnTo>
                  <a:cubicBezTo>
                    <a:pt x="3277489" y="35052"/>
                    <a:pt x="3275838" y="33020"/>
                    <a:pt x="3273933" y="31115"/>
                  </a:cubicBezTo>
                  <a:lnTo>
                    <a:pt x="3280664" y="24384"/>
                  </a:lnTo>
                  <a:lnTo>
                    <a:pt x="3273933" y="31115"/>
                  </a:lnTo>
                  <a:cubicBezTo>
                    <a:pt x="3272028" y="29210"/>
                    <a:pt x="3269996" y="27559"/>
                    <a:pt x="3267710" y="26035"/>
                  </a:cubicBezTo>
                  <a:cubicBezTo>
                    <a:pt x="3265424" y="24511"/>
                    <a:pt x="3263138" y="23241"/>
                    <a:pt x="3260598" y="22225"/>
                  </a:cubicBezTo>
                  <a:lnTo>
                    <a:pt x="3264281" y="13462"/>
                  </a:lnTo>
                  <a:lnTo>
                    <a:pt x="3260725" y="22225"/>
                  </a:lnTo>
                  <a:cubicBezTo>
                    <a:pt x="3258185" y="21209"/>
                    <a:pt x="3255645" y="20447"/>
                    <a:pt x="3252978" y="19939"/>
                  </a:cubicBezTo>
                  <a:cubicBezTo>
                    <a:pt x="3250311" y="19431"/>
                    <a:pt x="3247771" y="19177"/>
                    <a:pt x="3244977" y="19177"/>
                  </a:cubicBezTo>
                  <a:lnTo>
                    <a:pt x="60071" y="19177"/>
                  </a:lnTo>
                  <a:cubicBezTo>
                    <a:pt x="57404" y="19177"/>
                    <a:pt x="54737" y="19431"/>
                    <a:pt x="52070" y="19939"/>
                  </a:cubicBezTo>
                  <a:cubicBezTo>
                    <a:pt x="49403" y="20447"/>
                    <a:pt x="46863" y="21209"/>
                    <a:pt x="44323" y="22225"/>
                  </a:cubicBezTo>
                  <a:lnTo>
                    <a:pt x="40640" y="13335"/>
                  </a:lnTo>
                  <a:lnTo>
                    <a:pt x="44323" y="22098"/>
                  </a:lnTo>
                  <a:cubicBezTo>
                    <a:pt x="41910" y="23114"/>
                    <a:pt x="39497" y="24384"/>
                    <a:pt x="37211" y="25908"/>
                  </a:cubicBezTo>
                  <a:lnTo>
                    <a:pt x="31877" y="18034"/>
                  </a:lnTo>
                  <a:lnTo>
                    <a:pt x="37211" y="25908"/>
                  </a:lnTo>
                  <a:cubicBezTo>
                    <a:pt x="34925" y="27432"/>
                    <a:pt x="32893" y="29083"/>
                    <a:pt x="30988" y="30988"/>
                  </a:cubicBezTo>
                  <a:lnTo>
                    <a:pt x="24257" y="24257"/>
                  </a:lnTo>
                  <a:lnTo>
                    <a:pt x="30988" y="30988"/>
                  </a:lnTo>
                  <a:cubicBezTo>
                    <a:pt x="29083" y="32893"/>
                    <a:pt x="27305" y="34925"/>
                    <a:pt x="25908" y="37211"/>
                  </a:cubicBezTo>
                  <a:lnTo>
                    <a:pt x="18034" y="31877"/>
                  </a:lnTo>
                  <a:lnTo>
                    <a:pt x="25908" y="37211"/>
                  </a:lnTo>
                  <a:cubicBezTo>
                    <a:pt x="24384" y="39497"/>
                    <a:pt x="23114" y="41910"/>
                    <a:pt x="22098" y="44323"/>
                  </a:cubicBezTo>
                  <a:lnTo>
                    <a:pt x="13335" y="40640"/>
                  </a:lnTo>
                  <a:lnTo>
                    <a:pt x="22098" y="44323"/>
                  </a:lnTo>
                  <a:cubicBezTo>
                    <a:pt x="21082" y="46863"/>
                    <a:pt x="20320" y="49403"/>
                    <a:pt x="19812" y="52070"/>
                  </a:cubicBezTo>
                  <a:lnTo>
                    <a:pt x="10414" y="50165"/>
                  </a:lnTo>
                  <a:lnTo>
                    <a:pt x="19812" y="52070"/>
                  </a:lnTo>
                  <a:cubicBezTo>
                    <a:pt x="19304" y="54737"/>
                    <a:pt x="19050" y="57404"/>
                    <a:pt x="19050" y="60071"/>
                  </a:cubicBezTo>
                  <a:lnTo>
                    <a:pt x="19050" y="1578229"/>
                  </a:lnTo>
                  <a:close/>
                </a:path>
              </a:pathLst>
            </a:custGeom>
            <a:solidFill>
              <a:srgbClr val="4A2C85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16" id="16"/>
          <p:cNvGrpSpPr/>
          <p:nvPr/>
        </p:nvGrpSpPr>
        <p:grpSpPr>
          <a:xfrm rot="0">
            <a:off x="7470772" y="6270469"/>
            <a:ext cx="3432172" cy="1774822"/>
            <a:chOff x="0" y="0"/>
            <a:chExt cx="3432175" cy="1774825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72898" y="72898"/>
              <a:ext cx="3286506" cy="1629028"/>
            </a:xfrm>
            <a:custGeom>
              <a:avLst/>
              <a:gdLst/>
              <a:ahLst/>
              <a:cxnLst/>
              <a:rect r="r" b="b" t="t" l="l"/>
              <a:pathLst>
                <a:path h="1629028" w="3286506">
                  <a:moveTo>
                    <a:pt x="127" y="1578482"/>
                  </a:moveTo>
                  <a:lnTo>
                    <a:pt x="127" y="50546"/>
                  </a:lnTo>
                  <a:cubicBezTo>
                    <a:pt x="127" y="47244"/>
                    <a:pt x="508" y="43942"/>
                    <a:pt x="1143" y="40640"/>
                  </a:cubicBezTo>
                  <a:cubicBezTo>
                    <a:pt x="1778" y="37338"/>
                    <a:pt x="2794" y="34290"/>
                    <a:pt x="4064" y="31242"/>
                  </a:cubicBezTo>
                  <a:cubicBezTo>
                    <a:pt x="5334" y="28194"/>
                    <a:pt x="6858" y="25273"/>
                    <a:pt x="8763" y="22479"/>
                  </a:cubicBezTo>
                  <a:cubicBezTo>
                    <a:pt x="10668" y="19685"/>
                    <a:pt x="12700" y="17145"/>
                    <a:pt x="14986" y="14859"/>
                  </a:cubicBezTo>
                  <a:cubicBezTo>
                    <a:pt x="17272" y="12573"/>
                    <a:pt x="19939" y="10414"/>
                    <a:pt x="22606" y="8636"/>
                  </a:cubicBezTo>
                  <a:cubicBezTo>
                    <a:pt x="25273" y="6858"/>
                    <a:pt x="28321" y="5207"/>
                    <a:pt x="31369" y="3937"/>
                  </a:cubicBezTo>
                  <a:cubicBezTo>
                    <a:pt x="34417" y="2667"/>
                    <a:pt x="37592" y="1651"/>
                    <a:pt x="40894" y="1016"/>
                  </a:cubicBezTo>
                  <a:cubicBezTo>
                    <a:pt x="44196" y="381"/>
                    <a:pt x="47371" y="0"/>
                    <a:pt x="50800" y="0"/>
                  </a:cubicBezTo>
                  <a:lnTo>
                    <a:pt x="3235960" y="0"/>
                  </a:lnTo>
                  <a:cubicBezTo>
                    <a:pt x="3239262" y="0"/>
                    <a:pt x="3242564" y="254"/>
                    <a:pt x="3245739" y="1016"/>
                  </a:cubicBezTo>
                  <a:cubicBezTo>
                    <a:pt x="3248914" y="1778"/>
                    <a:pt x="3252216" y="2667"/>
                    <a:pt x="3255264" y="3937"/>
                  </a:cubicBezTo>
                  <a:cubicBezTo>
                    <a:pt x="3258312" y="5207"/>
                    <a:pt x="3261233" y="6731"/>
                    <a:pt x="3264027" y="8636"/>
                  </a:cubicBezTo>
                  <a:cubicBezTo>
                    <a:pt x="3266821" y="10541"/>
                    <a:pt x="3269361" y="12573"/>
                    <a:pt x="3271647" y="14859"/>
                  </a:cubicBezTo>
                  <a:cubicBezTo>
                    <a:pt x="3273933" y="17145"/>
                    <a:pt x="3276092" y="19812"/>
                    <a:pt x="3277870" y="22479"/>
                  </a:cubicBezTo>
                  <a:cubicBezTo>
                    <a:pt x="3279648" y="25146"/>
                    <a:pt x="3281299" y="28194"/>
                    <a:pt x="3282569" y="31242"/>
                  </a:cubicBezTo>
                  <a:cubicBezTo>
                    <a:pt x="3283839" y="34290"/>
                    <a:pt x="3284855" y="37465"/>
                    <a:pt x="3285490" y="40640"/>
                  </a:cubicBezTo>
                  <a:cubicBezTo>
                    <a:pt x="3286125" y="43815"/>
                    <a:pt x="3286506" y="47117"/>
                    <a:pt x="3286506" y="50546"/>
                  </a:cubicBezTo>
                  <a:lnTo>
                    <a:pt x="3286506" y="1578355"/>
                  </a:lnTo>
                  <a:cubicBezTo>
                    <a:pt x="3286506" y="1581657"/>
                    <a:pt x="3286252" y="1584959"/>
                    <a:pt x="3285490" y="1588261"/>
                  </a:cubicBezTo>
                  <a:cubicBezTo>
                    <a:pt x="3284728" y="1591563"/>
                    <a:pt x="3283839" y="1594611"/>
                    <a:pt x="3282569" y="1597786"/>
                  </a:cubicBezTo>
                  <a:cubicBezTo>
                    <a:pt x="3281299" y="1600961"/>
                    <a:pt x="3279775" y="1603755"/>
                    <a:pt x="3277870" y="1606549"/>
                  </a:cubicBezTo>
                  <a:cubicBezTo>
                    <a:pt x="3275965" y="1609343"/>
                    <a:pt x="3273933" y="1611883"/>
                    <a:pt x="3271647" y="1614169"/>
                  </a:cubicBezTo>
                  <a:cubicBezTo>
                    <a:pt x="3269361" y="1616455"/>
                    <a:pt x="3266694" y="1618614"/>
                    <a:pt x="3264027" y="1620392"/>
                  </a:cubicBezTo>
                  <a:cubicBezTo>
                    <a:pt x="3261360" y="1622170"/>
                    <a:pt x="3258312" y="1623821"/>
                    <a:pt x="3255264" y="1625091"/>
                  </a:cubicBezTo>
                  <a:cubicBezTo>
                    <a:pt x="3252216" y="1626361"/>
                    <a:pt x="3249041" y="1627377"/>
                    <a:pt x="3245739" y="1628012"/>
                  </a:cubicBezTo>
                  <a:cubicBezTo>
                    <a:pt x="3242437" y="1628647"/>
                    <a:pt x="3239262" y="1629028"/>
                    <a:pt x="3235960" y="1629028"/>
                  </a:cubicBezTo>
                  <a:lnTo>
                    <a:pt x="50673" y="1629028"/>
                  </a:lnTo>
                  <a:cubicBezTo>
                    <a:pt x="47371" y="1629028"/>
                    <a:pt x="44069" y="1628647"/>
                    <a:pt x="40767" y="1628012"/>
                  </a:cubicBezTo>
                  <a:cubicBezTo>
                    <a:pt x="37465" y="1627377"/>
                    <a:pt x="34290" y="1626361"/>
                    <a:pt x="31242" y="1625091"/>
                  </a:cubicBezTo>
                  <a:cubicBezTo>
                    <a:pt x="28194" y="1623821"/>
                    <a:pt x="25273" y="1622297"/>
                    <a:pt x="22479" y="1620392"/>
                  </a:cubicBezTo>
                  <a:cubicBezTo>
                    <a:pt x="19685" y="1618487"/>
                    <a:pt x="17145" y="1616455"/>
                    <a:pt x="14859" y="1614169"/>
                  </a:cubicBezTo>
                  <a:cubicBezTo>
                    <a:pt x="12573" y="1611883"/>
                    <a:pt x="10414" y="1609216"/>
                    <a:pt x="8636" y="1606549"/>
                  </a:cubicBezTo>
                  <a:cubicBezTo>
                    <a:pt x="6858" y="1603882"/>
                    <a:pt x="5207" y="1600834"/>
                    <a:pt x="3937" y="1597786"/>
                  </a:cubicBezTo>
                  <a:cubicBezTo>
                    <a:pt x="2667" y="1594738"/>
                    <a:pt x="1778" y="1591563"/>
                    <a:pt x="1016" y="1588261"/>
                  </a:cubicBezTo>
                  <a:cubicBezTo>
                    <a:pt x="254" y="1584959"/>
                    <a:pt x="0" y="1581784"/>
                    <a:pt x="0" y="1578355"/>
                  </a:cubicBezTo>
                </a:path>
              </a:pathLst>
            </a:custGeom>
            <a:solidFill>
              <a:srgbClr val="0D0A2C">
                <a:alpha val="89804"/>
              </a:srgbClr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63500" y="63500"/>
              <a:ext cx="3305175" cy="1648078"/>
            </a:xfrm>
            <a:custGeom>
              <a:avLst/>
              <a:gdLst/>
              <a:ahLst/>
              <a:cxnLst/>
              <a:rect r="r" b="b" t="t" l="l"/>
              <a:pathLst>
                <a:path h="1648078" w="3305175">
                  <a:moveTo>
                    <a:pt x="0" y="1587880"/>
                  </a:moveTo>
                  <a:lnTo>
                    <a:pt x="0" y="59944"/>
                  </a:lnTo>
                  <a:lnTo>
                    <a:pt x="9525" y="59944"/>
                  </a:lnTo>
                  <a:lnTo>
                    <a:pt x="0" y="59944"/>
                  </a:lnTo>
                  <a:cubicBezTo>
                    <a:pt x="0" y="56007"/>
                    <a:pt x="381" y="52070"/>
                    <a:pt x="1143" y="48260"/>
                  </a:cubicBezTo>
                  <a:cubicBezTo>
                    <a:pt x="1905" y="44323"/>
                    <a:pt x="3048" y="40640"/>
                    <a:pt x="4572" y="37084"/>
                  </a:cubicBezTo>
                  <a:cubicBezTo>
                    <a:pt x="6096" y="33401"/>
                    <a:pt x="8001" y="29972"/>
                    <a:pt x="10160" y="26670"/>
                  </a:cubicBezTo>
                  <a:cubicBezTo>
                    <a:pt x="12319" y="23368"/>
                    <a:pt x="14859" y="20447"/>
                    <a:pt x="17526" y="17653"/>
                  </a:cubicBezTo>
                  <a:cubicBezTo>
                    <a:pt x="20320" y="14859"/>
                    <a:pt x="23368" y="12446"/>
                    <a:pt x="26543" y="10287"/>
                  </a:cubicBezTo>
                  <a:cubicBezTo>
                    <a:pt x="29845" y="8128"/>
                    <a:pt x="33274" y="6223"/>
                    <a:pt x="36957" y="4699"/>
                  </a:cubicBezTo>
                  <a:lnTo>
                    <a:pt x="40640" y="13462"/>
                  </a:lnTo>
                  <a:lnTo>
                    <a:pt x="36957" y="4699"/>
                  </a:lnTo>
                  <a:cubicBezTo>
                    <a:pt x="40640" y="3175"/>
                    <a:pt x="44323" y="2032"/>
                    <a:pt x="48260" y="1270"/>
                  </a:cubicBezTo>
                  <a:lnTo>
                    <a:pt x="50165" y="10668"/>
                  </a:lnTo>
                  <a:lnTo>
                    <a:pt x="48260" y="1270"/>
                  </a:lnTo>
                  <a:cubicBezTo>
                    <a:pt x="52070" y="508"/>
                    <a:pt x="56007" y="127"/>
                    <a:pt x="59944" y="127"/>
                  </a:cubicBezTo>
                  <a:lnTo>
                    <a:pt x="59944" y="9652"/>
                  </a:lnTo>
                  <a:lnTo>
                    <a:pt x="59944" y="0"/>
                  </a:lnTo>
                  <a:lnTo>
                    <a:pt x="3245104" y="0"/>
                  </a:lnTo>
                  <a:lnTo>
                    <a:pt x="3245104" y="9525"/>
                  </a:lnTo>
                  <a:lnTo>
                    <a:pt x="3245104" y="0"/>
                  </a:lnTo>
                  <a:cubicBezTo>
                    <a:pt x="3249041" y="0"/>
                    <a:pt x="3252978" y="381"/>
                    <a:pt x="3256788" y="1143"/>
                  </a:cubicBezTo>
                  <a:lnTo>
                    <a:pt x="3254883" y="10541"/>
                  </a:lnTo>
                  <a:lnTo>
                    <a:pt x="3256788" y="1143"/>
                  </a:lnTo>
                  <a:cubicBezTo>
                    <a:pt x="3260598" y="1905"/>
                    <a:pt x="3264408" y="3048"/>
                    <a:pt x="3268091" y="4572"/>
                  </a:cubicBezTo>
                  <a:lnTo>
                    <a:pt x="3264408" y="13335"/>
                  </a:lnTo>
                  <a:lnTo>
                    <a:pt x="3268091" y="4572"/>
                  </a:lnTo>
                  <a:cubicBezTo>
                    <a:pt x="3271774" y="6096"/>
                    <a:pt x="3275203" y="8001"/>
                    <a:pt x="3278505" y="10160"/>
                  </a:cubicBezTo>
                  <a:lnTo>
                    <a:pt x="3273171" y="18034"/>
                  </a:lnTo>
                  <a:lnTo>
                    <a:pt x="3278505" y="10160"/>
                  </a:lnTo>
                  <a:cubicBezTo>
                    <a:pt x="3281807" y="12319"/>
                    <a:pt x="3284855" y="14859"/>
                    <a:pt x="3287649" y="17653"/>
                  </a:cubicBezTo>
                  <a:cubicBezTo>
                    <a:pt x="3290443" y="20447"/>
                    <a:pt x="3292856" y="23495"/>
                    <a:pt x="3295015" y="26670"/>
                  </a:cubicBezTo>
                  <a:cubicBezTo>
                    <a:pt x="3297174" y="29972"/>
                    <a:pt x="3299079" y="33401"/>
                    <a:pt x="3300603" y="37084"/>
                  </a:cubicBezTo>
                  <a:lnTo>
                    <a:pt x="3291840" y="40767"/>
                  </a:lnTo>
                  <a:lnTo>
                    <a:pt x="3300603" y="37084"/>
                  </a:lnTo>
                  <a:cubicBezTo>
                    <a:pt x="3302127" y="40767"/>
                    <a:pt x="3303270" y="44450"/>
                    <a:pt x="3304032" y="48387"/>
                  </a:cubicBezTo>
                  <a:cubicBezTo>
                    <a:pt x="3304794" y="52324"/>
                    <a:pt x="3305175" y="56134"/>
                    <a:pt x="3305175" y="60071"/>
                  </a:cubicBezTo>
                  <a:lnTo>
                    <a:pt x="3295650" y="60071"/>
                  </a:lnTo>
                  <a:lnTo>
                    <a:pt x="3305175" y="60071"/>
                  </a:lnTo>
                  <a:lnTo>
                    <a:pt x="3305175" y="1587880"/>
                  </a:lnTo>
                  <a:lnTo>
                    <a:pt x="3295650" y="1587880"/>
                  </a:lnTo>
                  <a:lnTo>
                    <a:pt x="3305175" y="1587880"/>
                  </a:lnTo>
                  <a:cubicBezTo>
                    <a:pt x="3305175" y="1591817"/>
                    <a:pt x="3304794" y="1595754"/>
                    <a:pt x="3304032" y="1599564"/>
                  </a:cubicBezTo>
                  <a:cubicBezTo>
                    <a:pt x="3303270" y="1603501"/>
                    <a:pt x="3302127" y="1607184"/>
                    <a:pt x="3300603" y="1610867"/>
                  </a:cubicBezTo>
                  <a:cubicBezTo>
                    <a:pt x="3299079" y="1614550"/>
                    <a:pt x="3297301" y="1617979"/>
                    <a:pt x="3295015" y="1621281"/>
                  </a:cubicBezTo>
                  <a:cubicBezTo>
                    <a:pt x="3292856" y="1624583"/>
                    <a:pt x="3290316" y="1627631"/>
                    <a:pt x="3287522" y="1630425"/>
                  </a:cubicBezTo>
                  <a:cubicBezTo>
                    <a:pt x="3284728" y="1633219"/>
                    <a:pt x="3281680" y="1635632"/>
                    <a:pt x="3278378" y="1637918"/>
                  </a:cubicBezTo>
                  <a:lnTo>
                    <a:pt x="3273044" y="1630044"/>
                  </a:lnTo>
                  <a:lnTo>
                    <a:pt x="3278378" y="1637918"/>
                  </a:lnTo>
                  <a:cubicBezTo>
                    <a:pt x="3275076" y="1640077"/>
                    <a:pt x="3271647" y="1641982"/>
                    <a:pt x="3267964" y="1643506"/>
                  </a:cubicBezTo>
                  <a:cubicBezTo>
                    <a:pt x="3264281" y="1645030"/>
                    <a:pt x="3260598" y="1646173"/>
                    <a:pt x="3256661" y="1646935"/>
                  </a:cubicBezTo>
                  <a:lnTo>
                    <a:pt x="3254756" y="1637537"/>
                  </a:lnTo>
                  <a:lnTo>
                    <a:pt x="3256661" y="1646935"/>
                  </a:lnTo>
                  <a:cubicBezTo>
                    <a:pt x="3252851" y="1647697"/>
                    <a:pt x="3248914" y="1648078"/>
                    <a:pt x="3244977" y="1648078"/>
                  </a:cubicBezTo>
                  <a:lnTo>
                    <a:pt x="60071" y="1648078"/>
                  </a:lnTo>
                  <a:cubicBezTo>
                    <a:pt x="56134" y="1648078"/>
                    <a:pt x="52197" y="1647697"/>
                    <a:pt x="48387" y="1646935"/>
                  </a:cubicBezTo>
                  <a:lnTo>
                    <a:pt x="50292" y="1637537"/>
                  </a:lnTo>
                  <a:lnTo>
                    <a:pt x="48387" y="1646935"/>
                  </a:lnTo>
                  <a:cubicBezTo>
                    <a:pt x="44450" y="1646173"/>
                    <a:pt x="40767" y="1645030"/>
                    <a:pt x="37084" y="1643506"/>
                  </a:cubicBezTo>
                  <a:lnTo>
                    <a:pt x="40767" y="1634743"/>
                  </a:lnTo>
                  <a:lnTo>
                    <a:pt x="37084" y="1643506"/>
                  </a:lnTo>
                  <a:cubicBezTo>
                    <a:pt x="33401" y="1641982"/>
                    <a:pt x="29972" y="1640204"/>
                    <a:pt x="26670" y="1637918"/>
                  </a:cubicBezTo>
                  <a:cubicBezTo>
                    <a:pt x="23368" y="1635759"/>
                    <a:pt x="20447" y="1633219"/>
                    <a:pt x="17653" y="1630425"/>
                  </a:cubicBezTo>
                  <a:cubicBezTo>
                    <a:pt x="14859" y="1627631"/>
                    <a:pt x="12446" y="1624583"/>
                    <a:pt x="10160" y="1621281"/>
                  </a:cubicBezTo>
                  <a:cubicBezTo>
                    <a:pt x="8001" y="1617979"/>
                    <a:pt x="6096" y="1614550"/>
                    <a:pt x="4572" y="1610867"/>
                  </a:cubicBezTo>
                  <a:cubicBezTo>
                    <a:pt x="3048" y="1607311"/>
                    <a:pt x="1905" y="1603501"/>
                    <a:pt x="1143" y="1599691"/>
                  </a:cubicBezTo>
                  <a:cubicBezTo>
                    <a:pt x="381" y="1595754"/>
                    <a:pt x="0" y="1591944"/>
                    <a:pt x="0" y="1588007"/>
                  </a:cubicBezTo>
                  <a:lnTo>
                    <a:pt x="9525" y="1588007"/>
                  </a:lnTo>
                  <a:lnTo>
                    <a:pt x="0" y="1588007"/>
                  </a:lnTo>
                  <a:moveTo>
                    <a:pt x="19050" y="1588007"/>
                  </a:moveTo>
                  <a:cubicBezTo>
                    <a:pt x="19050" y="1590674"/>
                    <a:pt x="19304" y="1593341"/>
                    <a:pt x="19812" y="1596008"/>
                  </a:cubicBezTo>
                  <a:lnTo>
                    <a:pt x="10414" y="1597913"/>
                  </a:lnTo>
                  <a:lnTo>
                    <a:pt x="19812" y="1596008"/>
                  </a:lnTo>
                  <a:cubicBezTo>
                    <a:pt x="20320" y="1598675"/>
                    <a:pt x="21082" y="1601215"/>
                    <a:pt x="22098" y="1603755"/>
                  </a:cubicBezTo>
                  <a:lnTo>
                    <a:pt x="13335" y="1607311"/>
                  </a:lnTo>
                  <a:lnTo>
                    <a:pt x="22098" y="1603628"/>
                  </a:lnTo>
                  <a:cubicBezTo>
                    <a:pt x="23114" y="1606041"/>
                    <a:pt x="24384" y="1608454"/>
                    <a:pt x="25908" y="1610740"/>
                  </a:cubicBezTo>
                  <a:lnTo>
                    <a:pt x="18034" y="1616074"/>
                  </a:lnTo>
                  <a:lnTo>
                    <a:pt x="25908" y="1610740"/>
                  </a:lnTo>
                  <a:cubicBezTo>
                    <a:pt x="27432" y="1613026"/>
                    <a:pt x="29083" y="1615058"/>
                    <a:pt x="30988" y="1616963"/>
                  </a:cubicBezTo>
                  <a:lnTo>
                    <a:pt x="24257" y="1623694"/>
                  </a:lnTo>
                  <a:lnTo>
                    <a:pt x="30988" y="1616963"/>
                  </a:lnTo>
                  <a:cubicBezTo>
                    <a:pt x="32893" y="1618868"/>
                    <a:pt x="34925" y="1620519"/>
                    <a:pt x="37211" y="1622043"/>
                  </a:cubicBezTo>
                  <a:lnTo>
                    <a:pt x="31877" y="1629917"/>
                  </a:lnTo>
                  <a:lnTo>
                    <a:pt x="37211" y="1622043"/>
                  </a:lnTo>
                  <a:cubicBezTo>
                    <a:pt x="39497" y="1623567"/>
                    <a:pt x="41783" y="1624837"/>
                    <a:pt x="44323" y="1625853"/>
                  </a:cubicBezTo>
                  <a:cubicBezTo>
                    <a:pt x="46863" y="1626869"/>
                    <a:pt x="49403" y="1627631"/>
                    <a:pt x="51943" y="1628139"/>
                  </a:cubicBezTo>
                  <a:cubicBezTo>
                    <a:pt x="54610" y="1628647"/>
                    <a:pt x="57277" y="1628901"/>
                    <a:pt x="59944" y="1628901"/>
                  </a:cubicBezTo>
                  <a:lnTo>
                    <a:pt x="59944" y="1638426"/>
                  </a:lnTo>
                  <a:lnTo>
                    <a:pt x="59944" y="1628901"/>
                  </a:lnTo>
                  <a:lnTo>
                    <a:pt x="3245104" y="1628901"/>
                  </a:lnTo>
                  <a:lnTo>
                    <a:pt x="3245104" y="1638299"/>
                  </a:lnTo>
                  <a:lnTo>
                    <a:pt x="3245104" y="1628774"/>
                  </a:lnTo>
                  <a:cubicBezTo>
                    <a:pt x="3247771" y="1628774"/>
                    <a:pt x="3250438" y="1628520"/>
                    <a:pt x="3253105" y="1628012"/>
                  </a:cubicBezTo>
                  <a:cubicBezTo>
                    <a:pt x="3255772" y="1627504"/>
                    <a:pt x="3258312" y="1626742"/>
                    <a:pt x="3260852" y="1625726"/>
                  </a:cubicBezTo>
                  <a:lnTo>
                    <a:pt x="3264535" y="1634489"/>
                  </a:lnTo>
                  <a:lnTo>
                    <a:pt x="3260852" y="1625726"/>
                  </a:lnTo>
                  <a:cubicBezTo>
                    <a:pt x="3263392" y="1624710"/>
                    <a:pt x="3265678" y="1623440"/>
                    <a:pt x="3267964" y="1621916"/>
                  </a:cubicBezTo>
                  <a:cubicBezTo>
                    <a:pt x="3270250" y="1620392"/>
                    <a:pt x="3272282" y="1618741"/>
                    <a:pt x="3274187" y="1616836"/>
                  </a:cubicBezTo>
                  <a:lnTo>
                    <a:pt x="3280918" y="1623567"/>
                  </a:lnTo>
                  <a:lnTo>
                    <a:pt x="3274187" y="1616836"/>
                  </a:lnTo>
                  <a:cubicBezTo>
                    <a:pt x="3276092" y="1614931"/>
                    <a:pt x="3277743" y="1612899"/>
                    <a:pt x="3279267" y="1610613"/>
                  </a:cubicBezTo>
                  <a:lnTo>
                    <a:pt x="3287141" y="1615947"/>
                  </a:lnTo>
                  <a:lnTo>
                    <a:pt x="3279267" y="1610613"/>
                  </a:lnTo>
                  <a:cubicBezTo>
                    <a:pt x="3280791" y="1608327"/>
                    <a:pt x="3282061" y="1606041"/>
                    <a:pt x="3283077" y="1603501"/>
                  </a:cubicBezTo>
                  <a:lnTo>
                    <a:pt x="3291840" y="1607184"/>
                  </a:lnTo>
                  <a:lnTo>
                    <a:pt x="3283077" y="1603501"/>
                  </a:lnTo>
                  <a:cubicBezTo>
                    <a:pt x="3284093" y="1600961"/>
                    <a:pt x="3284855" y="1598421"/>
                    <a:pt x="3285363" y="1595754"/>
                  </a:cubicBezTo>
                  <a:lnTo>
                    <a:pt x="3294761" y="1597659"/>
                  </a:lnTo>
                  <a:lnTo>
                    <a:pt x="3285363" y="1595754"/>
                  </a:lnTo>
                  <a:cubicBezTo>
                    <a:pt x="3285871" y="1593087"/>
                    <a:pt x="3286125" y="1590420"/>
                    <a:pt x="3286125" y="1587753"/>
                  </a:cubicBezTo>
                  <a:lnTo>
                    <a:pt x="3286125" y="59944"/>
                  </a:lnTo>
                  <a:cubicBezTo>
                    <a:pt x="3286125" y="57277"/>
                    <a:pt x="3285871" y="54610"/>
                    <a:pt x="3285363" y="51943"/>
                  </a:cubicBezTo>
                  <a:lnTo>
                    <a:pt x="3294761" y="50038"/>
                  </a:lnTo>
                  <a:lnTo>
                    <a:pt x="3285363" y="51943"/>
                  </a:lnTo>
                  <a:cubicBezTo>
                    <a:pt x="3284855" y="49276"/>
                    <a:pt x="3284093" y="46736"/>
                    <a:pt x="3283077" y="44323"/>
                  </a:cubicBezTo>
                  <a:cubicBezTo>
                    <a:pt x="3282061" y="41783"/>
                    <a:pt x="3280791" y="39497"/>
                    <a:pt x="3279267" y="37211"/>
                  </a:cubicBezTo>
                  <a:lnTo>
                    <a:pt x="3287141" y="31877"/>
                  </a:lnTo>
                  <a:lnTo>
                    <a:pt x="3279267" y="37211"/>
                  </a:lnTo>
                  <a:cubicBezTo>
                    <a:pt x="3277743" y="34925"/>
                    <a:pt x="3276092" y="32893"/>
                    <a:pt x="3274187" y="30988"/>
                  </a:cubicBezTo>
                  <a:lnTo>
                    <a:pt x="3280918" y="24257"/>
                  </a:lnTo>
                  <a:lnTo>
                    <a:pt x="3274187" y="30988"/>
                  </a:lnTo>
                  <a:cubicBezTo>
                    <a:pt x="3272282" y="29083"/>
                    <a:pt x="3270250" y="27432"/>
                    <a:pt x="3267964" y="25908"/>
                  </a:cubicBezTo>
                  <a:cubicBezTo>
                    <a:pt x="3265678" y="24384"/>
                    <a:pt x="3263392" y="23114"/>
                    <a:pt x="3260852" y="22098"/>
                  </a:cubicBezTo>
                  <a:cubicBezTo>
                    <a:pt x="3258312" y="21082"/>
                    <a:pt x="3255772" y="20320"/>
                    <a:pt x="3253105" y="19812"/>
                  </a:cubicBezTo>
                  <a:cubicBezTo>
                    <a:pt x="3250438" y="19304"/>
                    <a:pt x="3247898" y="19050"/>
                    <a:pt x="3245104" y="19050"/>
                  </a:cubicBezTo>
                  <a:lnTo>
                    <a:pt x="60071" y="19050"/>
                  </a:lnTo>
                  <a:cubicBezTo>
                    <a:pt x="57404" y="19050"/>
                    <a:pt x="54737" y="19304"/>
                    <a:pt x="52070" y="19812"/>
                  </a:cubicBezTo>
                  <a:cubicBezTo>
                    <a:pt x="49403" y="20320"/>
                    <a:pt x="46863" y="21082"/>
                    <a:pt x="44450" y="22098"/>
                  </a:cubicBezTo>
                  <a:cubicBezTo>
                    <a:pt x="42037" y="23114"/>
                    <a:pt x="39624" y="24384"/>
                    <a:pt x="37338" y="25908"/>
                  </a:cubicBezTo>
                  <a:lnTo>
                    <a:pt x="32004" y="18034"/>
                  </a:lnTo>
                  <a:lnTo>
                    <a:pt x="37338" y="25908"/>
                  </a:lnTo>
                  <a:cubicBezTo>
                    <a:pt x="35052" y="27432"/>
                    <a:pt x="33020" y="29083"/>
                    <a:pt x="31115" y="30988"/>
                  </a:cubicBezTo>
                  <a:lnTo>
                    <a:pt x="24384" y="24257"/>
                  </a:lnTo>
                  <a:lnTo>
                    <a:pt x="31115" y="30988"/>
                  </a:lnTo>
                  <a:cubicBezTo>
                    <a:pt x="29210" y="32893"/>
                    <a:pt x="27559" y="35052"/>
                    <a:pt x="26035" y="37211"/>
                  </a:cubicBezTo>
                  <a:lnTo>
                    <a:pt x="18161" y="31877"/>
                  </a:lnTo>
                  <a:lnTo>
                    <a:pt x="26035" y="37211"/>
                  </a:lnTo>
                  <a:cubicBezTo>
                    <a:pt x="24511" y="39497"/>
                    <a:pt x="23241" y="41910"/>
                    <a:pt x="22225" y="44323"/>
                  </a:cubicBezTo>
                  <a:lnTo>
                    <a:pt x="13335" y="40640"/>
                  </a:lnTo>
                  <a:lnTo>
                    <a:pt x="22098" y="44196"/>
                  </a:lnTo>
                  <a:cubicBezTo>
                    <a:pt x="21082" y="46736"/>
                    <a:pt x="20320" y="49276"/>
                    <a:pt x="19812" y="51943"/>
                  </a:cubicBezTo>
                  <a:lnTo>
                    <a:pt x="10414" y="50038"/>
                  </a:lnTo>
                  <a:lnTo>
                    <a:pt x="19812" y="51943"/>
                  </a:lnTo>
                  <a:cubicBezTo>
                    <a:pt x="19304" y="54610"/>
                    <a:pt x="19050" y="57277"/>
                    <a:pt x="19050" y="59944"/>
                  </a:cubicBezTo>
                  <a:lnTo>
                    <a:pt x="19050" y="1587753"/>
                  </a:lnTo>
                  <a:close/>
                </a:path>
              </a:pathLst>
            </a:custGeom>
            <a:solidFill>
              <a:srgbClr val="4A2C85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19" id="19"/>
          <p:cNvSpPr txBox="true"/>
          <p:nvPr/>
        </p:nvSpPr>
        <p:spPr>
          <a:xfrm rot="0">
            <a:off x="600075" y="715375"/>
            <a:ext cx="9888626" cy="1564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8"/>
              </a:lnSpc>
            </a:pPr>
            <a:r>
              <a:rPr lang="en-US" sz="3375">
                <a:solidFill>
                  <a:srgbClr val="F2F0F4"/>
                </a:solidFill>
                <a:latin typeface="Montserrat"/>
                <a:ea typeface="Montserrat"/>
                <a:cs typeface="Montserrat"/>
                <a:sym typeface="Montserrat"/>
              </a:rPr>
              <a:t>Problem Statement: Addressing Bias in Loan Approvals</a:t>
            </a:r>
          </a:p>
          <a:p>
            <a:pPr algn="l">
              <a:lnSpc>
                <a:spcPts val="3375"/>
              </a:lnSpc>
            </a:pPr>
            <a:r>
              <a:rPr lang="en-US" sz="1350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Traditional loan approval systems often exhibit inherent biases, leading to discriminatory outcomes.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7721203" y="5105524"/>
            <a:ext cx="2605611" cy="8078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50"/>
              </a:lnSpc>
            </a:pPr>
            <a:r>
              <a:rPr lang="en-US" sz="1350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Opaque algorithms prevent understanding **decision-making rationale**.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7721203" y="6915274"/>
            <a:ext cx="2761821" cy="8173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74"/>
              </a:lnSpc>
            </a:pPr>
            <a:r>
              <a:rPr lang="en-US" sz="1350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Marginalized groups face **limited access to financial resources** and oppor</a:t>
            </a:r>
            <a:r>
              <a:rPr lang="en-US" sz="1350">
                <a:solidFill>
                  <a:srgbClr val="000000"/>
                </a:solidFill>
                <a:latin typeface="Heebo Light"/>
                <a:ea typeface="Heebo Light"/>
                <a:cs typeface="Heebo Light"/>
                <a:sym typeface="Heebo Light"/>
              </a:rPr>
              <a:t> </a:t>
            </a:r>
            <a:r>
              <a:rPr lang="en-US" sz="1350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tunities.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7721203" y="3286249"/>
            <a:ext cx="2802655" cy="8173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74"/>
              </a:lnSpc>
            </a:pPr>
            <a:r>
              <a:rPr lang="en-US" sz="1350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Pre-existing biases in historical data perpetuate **unfair lending practices**.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7721203" y="2915069"/>
            <a:ext cx="1505264" cy="2867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62"/>
              </a:lnSpc>
            </a:pPr>
            <a:r>
              <a:rPr lang="en-US" sz="1687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Systemic Bias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7721203" y="6544094"/>
            <a:ext cx="2058981" cy="2867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62"/>
              </a:lnSpc>
            </a:pPr>
            <a:r>
              <a:rPr lang="en-US" sz="1687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Real-World Impact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7721203" y="4734344"/>
            <a:ext cx="2301411" cy="2867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62"/>
              </a:lnSpc>
            </a:pPr>
            <a:r>
              <a:rPr lang="en-US" sz="1687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Lack of Transparency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1181205"/>
            <a:ext cx="11430000" cy="6438900"/>
            <a:chOff x="0" y="0"/>
            <a:chExt cx="15240000" cy="85852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5240000" cy="8585200"/>
            </a:xfrm>
            <a:custGeom>
              <a:avLst/>
              <a:gdLst/>
              <a:ahLst/>
              <a:cxnLst/>
              <a:rect r="r" b="b" t="t" l="l"/>
              <a:pathLst>
                <a:path h="8585200" w="15240000">
                  <a:moveTo>
                    <a:pt x="0" y="0"/>
                  </a:moveTo>
                  <a:lnTo>
                    <a:pt x="15240000" y="0"/>
                  </a:lnTo>
                  <a:lnTo>
                    <a:pt x="15240000" y="8585200"/>
                  </a:lnTo>
                  <a:lnTo>
                    <a:pt x="0" y="85852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92" r="0" b="-87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1181205"/>
            <a:ext cx="11430000" cy="6438643"/>
            <a:chOff x="0" y="0"/>
            <a:chExt cx="15240000" cy="858485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5240000" cy="8584819"/>
            </a:xfrm>
            <a:custGeom>
              <a:avLst/>
              <a:gdLst/>
              <a:ahLst/>
              <a:cxnLst/>
              <a:rect r="r" b="b" t="t" l="l"/>
              <a:pathLst>
                <a:path h="8584819" w="15240000">
                  <a:moveTo>
                    <a:pt x="0" y="0"/>
                  </a:moveTo>
                  <a:lnTo>
                    <a:pt x="15240000" y="0"/>
                  </a:lnTo>
                  <a:lnTo>
                    <a:pt x="15240000" y="8584819"/>
                  </a:lnTo>
                  <a:lnTo>
                    <a:pt x="0" y="85848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3" r="0" b="0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-63503" y="1117444"/>
            <a:ext cx="11556997" cy="6565897"/>
          </a:xfrm>
          <a:custGeom>
            <a:avLst/>
            <a:gdLst/>
            <a:ahLst/>
            <a:cxnLst/>
            <a:rect r="r" b="b" t="t" l="l"/>
            <a:pathLst>
              <a:path h="6565897" w="11556997">
                <a:moveTo>
                  <a:pt x="0" y="0"/>
                </a:moveTo>
                <a:lnTo>
                  <a:pt x="11556997" y="0"/>
                </a:lnTo>
                <a:lnTo>
                  <a:pt x="11556997" y="6565897"/>
                </a:lnTo>
                <a:lnTo>
                  <a:pt x="0" y="65658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4086225" y="4362298"/>
            <a:ext cx="1162050" cy="1162050"/>
            <a:chOff x="0" y="0"/>
            <a:chExt cx="1549400" cy="15494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549400" cy="1549400"/>
            </a:xfrm>
            <a:custGeom>
              <a:avLst/>
              <a:gdLst/>
              <a:ahLst/>
              <a:cxnLst/>
              <a:rect r="r" b="b" t="t" l="l"/>
              <a:pathLst>
                <a:path h="1549400" w="1549400">
                  <a:moveTo>
                    <a:pt x="80010" y="0"/>
                  </a:moveTo>
                  <a:cubicBezTo>
                    <a:pt x="69342" y="0"/>
                    <a:pt x="59182" y="2032"/>
                    <a:pt x="49403" y="6096"/>
                  </a:cubicBezTo>
                  <a:cubicBezTo>
                    <a:pt x="39624" y="10160"/>
                    <a:pt x="30988" y="16002"/>
                    <a:pt x="23495" y="23495"/>
                  </a:cubicBezTo>
                  <a:cubicBezTo>
                    <a:pt x="16002" y="30988"/>
                    <a:pt x="10160" y="39624"/>
                    <a:pt x="6096" y="49403"/>
                  </a:cubicBezTo>
                  <a:cubicBezTo>
                    <a:pt x="2032" y="59182"/>
                    <a:pt x="0" y="69469"/>
                    <a:pt x="0" y="80010"/>
                  </a:cubicBezTo>
                  <a:lnTo>
                    <a:pt x="0" y="1469390"/>
                  </a:lnTo>
                  <a:cubicBezTo>
                    <a:pt x="0" y="1480058"/>
                    <a:pt x="2032" y="1490218"/>
                    <a:pt x="6096" y="1499997"/>
                  </a:cubicBezTo>
                  <a:cubicBezTo>
                    <a:pt x="10160" y="1509776"/>
                    <a:pt x="15875" y="1518412"/>
                    <a:pt x="23495" y="1525905"/>
                  </a:cubicBezTo>
                  <a:cubicBezTo>
                    <a:pt x="31115" y="1533398"/>
                    <a:pt x="39624" y="1539240"/>
                    <a:pt x="49403" y="1543304"/>
                  </a:cubicBezTo>
                  <a:cubicBezTo>
                    <a:pt x="59182" y="1547368"/>
                    <a:pt x="69342" y="1549400"/>
                    <a:pt x="80010" y="1549400"/>
                  </a:cubicBezTo>
                  <a:lnTo>
                    <a:pt x="1469390" y="1549400"/>
                  </a:lnTo>
                  <a:cubicBezTo>
                    <a:pt x="1480058" y="1549400"/>
                    <a:pt x="1490218" y="1547368"/>
                    <a:pt x="1499997" y="1543304"/>
                  </a:cubicBezTo>
                  <a:cubicBezTo>
                    <a:pt x="1509776" y="1539240"/>
                    <a:pt x="1518412" y="1533525"/>
                    <a:pt x="1525905" y="1525905"/>
                  </a:cubicBezTo>
                  <a:cubicBezTo>
                    <a:pt x="1533398" y="1518285"/>
                    <a:pt x="1539240" y="1509776"/>
                    <a:pt x="1543304" y="1499997"/>
                  </a:cubicBezTo>
                  <a:cubicBezTo>
                    <a:pt x="1547368" y="1490218"/>
                    <a:pt x="1549400" y="1480058"/>
                    <a:pt x="1549400" y="1469390"/>
                  </a:cubicBezTo>
                  <a:lnTo>
                    <a:pt x="1549400" y="80010"/>
                  </a:lnTo>
                  <a:cubicBezTo>
                    <a:pt x="1549400" y="69469"/>
                    <a:pt x="1547368" y="59182"/>
                    <a:pt x="1543304" y="49403"/>
                  </a:cubicBezTo>
                  <a:cubicBezTo>
                    <a:pt x="1539240" y="39624"/>
                    <a:pt x="1533525" y="30988"/>
                    <a:pt x="1525905" y="23495"/>
                  </a:cubicBezTo>
                  <a:cubicBezTo>
                    <a:pt x="1518285" y="16002"/>
                    <a:pt x="1509776" y="10160"/>
                    <a:pt x="1499997" y="6096"/>
                  </a:cubicBezTo>
                  <a:cubicBezTo>
                    <a:pt x="1490218" y="2032"/>
                    <a:pt x="1480058" y="0"/>
                    <a:pt x="1469390" y="0"/>
                  </a:cubicBezTo>
                  <a:close/>
                </a:path>
              </a:pathLst>
            </a:custGeom>
            <a:blipFill>
              <a:blip r:embed="rId6"/>
              <a:stretch>
                <a:fillRect l="-158" t="0" r="-159" b="0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7562850" y="4362298"/>
            <a:ext cx="1162050" cy="1162050"/>
            <a:chOff x="0" y="0"/>
            <a:chExt cx="1549400" cy="15494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549400" cy="1549400"/>
            </a:xfrm>
            <a:custGeom>
              <a:avLst/>
              <a:gdLst/>
              <a:ahLst/>
              <a:cxnLst/>
              <a:rect r="r" b="b" t="t" l="l"/>
              <a:pathLst>
                <a:path h="1549400" w="1549400">
                  <a:moveTo>
                    <a:pt x="80010" y="0"/>
                  </a:moveTo>
                  <a:cubicBezTo>
                    <a:pt x="69342" y="0"/>
                    <a:pt x="59182" y="2032"/>
                    <a:pt x="49403" y="6096"/>
                  </a:cubicBezTo>
                  <a:cubicBezTo>
                    <a:pt x="39624" y="10160"/>
                    <a:pt x="30988" y="16002"/>
                    <a:pt x="23495" y="23495"/>
                  </a:cubicBezTo>
                  <a:cubicBezTo>
                    <a:pt x="16002" y="30988"/>
                    <a:pt x="10160" y="39624"/>
                    <a:pt x="6096" y="49403"/>
                  </a:cubicBezTo>
                  <a:cubicBezTo>
                    <a:pt x="2032" y="59182"/>
                    <a:pt x="0" y="69469"/>
                    <a:pt x="0" y="80010"/>
                  </a:cubicBezTo>
                  <a:lnTo>
                    <a:pt x="0" y="1469390"/>
                  </a:lnTo>
                  <a:cubicBezTo>
                    <a:pt x="0" y="1480058"/>
                    <a:pt x="2032" y="1490218"/>
                    <a:pt x="6096" y="1499997"/>
                  </a:cubicBezTo>
                  <a:cubicBezTo>
                    <a:pt x="10160" y="1509776"/>
                    <a:pt x="15875" y="1518412"/>
                    <a:pt x="23495" y="1525905"/>
                  </a:cubicBezTo>
                  <a:cubicBezTo>
                    <a:pt x="31115" y="1533398"/>
                    <a:pt x="39624" y="1539240"/>
                    <a:pt x="49403" y="1543304"/>
                  </a:cubicBezTo>
                  <a:cubicBezTo>
                    <a:pt x="59182" y="1547368"/>
                    <a:pt x="69342" y="1549400"/>
                    <a:pt x="80010" y="1549400"/>
                  </a:cubicBezTo>
                  <a:lnTo>
                    <a:pt x="1469390" y="1549400"/>
                  </a:lnTo>
                  <a:cubicBezTo>
                    <a:pt x="1480058" y="1549400"/>
                    <a:pt x="1490218" y="1547368"/>
                    <a:pt x="1499997" y="1543304"/>
                  </a:cubicBezTo>
                  <a:cubicBezTo>
                    <a:pt x="1509776" y="1539240"/>
                    <a:pt x="1518412" y="1533525"/>
                    <a:pt x="1525905" y="1525905"/>
                  </a:cubicBezTo>
                  <a:cubicBezTo>
                    <a:pt x="1533398" y="1518285"/>
                    <a:pt x="1539240" y="1509776"/>
                    <a:pt x="1543304" y="1499997"/>
                  </a:cubicBezTo>
                  <a:cubicBezTo>
                    <a:pt x="1547368" y="1490218"/>
                    <a:pt x="1549400" y="1480058"/>
                    <a:pt x="1549400" y="1469390"/>
                  </a:cubicBezTo>
                  <a:lnTo>
                    <a:pt x="1549400" y="80010"/>
                  </a:lnTo>
                  <a:cubicBezTo>
                    <a:pt x="1549400" y="69469"/>
                    <a:pt x="1547368" y="59182"/>
                    <a:pt x="1543304" y="49403"/>
                  </a:cubicBezTo>
                  <a:cubicBezTo>
                    <a:pt x="1539240" y="39624"/>
                    <a:pt x="1533525" y="30988"/>
                    <a:pt x="1525905" y="23495"/>
                  </a:cubicBezTo>
                  <a:cubicBezTo>
                    <a:pt x="1518285" y="16002"/>
                    <a:pt x="1509776" y="10160"/>
                    <a:pt x="1499997" y="6096"/>
                  </a:cubicBezTo>
                  <a:cubicBezTo>
                    <a:pt x="1490218" y="2032"/>
                    <a:pt x="1480058" y="0"/>
                    <a:pt x="1469390" y="0"/>
                  </a:cubicBezTo>
                  <a:close/>
                </a:path>
              </a:pathLst>
            </a:custGeom>
            <a:blipFill>
              <a:blip r:embed="rId7"/>
              <a:stretch>
                <a:fillRect l="-158" t="0" r="-159" b="0"/>
              </a:stretch>
            </a:blip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702916" y="2455612"/>
            <a:ext cx="810673" cy="2119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58"/>
              </a:lnSpc>
            </a:pPr>
            <a:r>
              <a:rPr lang="en-US" sz="1080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MOTIVATION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00075" y="2782300"/>
            <a:ext cx="9883731" cy="6497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94"/>
              </a:lnSpc>
            </a:pPr>
            <a:r>
              <a:rPr lang="en-US" sz="3375">
                <a:solidFill>
                  <a:srgbClr val="F2F0F4"/>
                </a:solidFill>
                <a:latin typeface="Montserrat"/>
                <a:ea typeface="Montserrat"/>
                <a:cs typeface="Montserrat"/>
                <a:sym typeface="Montserrat"/>
              </a:rPr>
              <a:t>Driving Financial Inclusion through Ethical AI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68737" y="3457699"/>
            <a:ext cx="42843" cy="3791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5"/>
              </a:lnSpc>
            </a:pPr>
            <a:r>
              <a:rPr lang="en-US" sz="1350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 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980448" y="4953124"/>
            <a:ext cx="1933718" cy="13602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350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Developing **responsible and trustworthy** AI systems is paramount in FinTech.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461835" y="4953124"/>
            <a:ext cx="1886207" cy="1084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137"/>
              </a:lnSpc>
            </a:pPr>
            <a:r>
              <a:rPr lang="en-US" sz="1350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Leveraging AI to provide **equitable access to credit** for all eligible individuals.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00075" y="3571999"/>
            <a:ext cx="9946500" cy="2648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00"/>
              </a:lnSpc>
            </a:pPr>
            <a:r>
              <a:rPr lang="en-US" sz="1350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Our</a:t>
            </a:r>
            <a:r>
              <a:rPr lang="en-US" sz="1350">
                <a:solidFill>
                  <a:srgbClr val="000000"/>
                </a:solidFill>
                <a:latin typeface="Heebo Light"/>
                <a:ea typeface="Heebo Light"/>
                <a:cs typeface="Heebo Light"/>
                <a:sym typeface="Heebo Light"/>
              </a:rPr>
              <a:t> </a:t>
            </a:r>
            <a:r>
              <a:rPr lang="en-US" sz="1350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motivation</a:t>
            </a:r>
            <a:r>
              <a:rPr lang="en-US" sz="1350">
                <a:solidFill>
                  <a:srgbClr val="000000"/>
                </a:solidFill>
                <a:latin typeface="Heebo Light"/>
                <a:ea typeface="Heebo Light"/>
                <a:cs typeface="Heebo Light"/>
                <a:sym typeface="Heebo Light"/>
              </a:rPr>
              <a:t> </a:t>
            </a:r>
            <a:r>
              <a:rPr lang="en-US" sz="1350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stems</a:t>
            </a:r>
            <a:r>
              <a:rPr lang="en-US" sz="1350">
                <a:solidFill>
                  <a:srgbClr val="000000"/>
                </a:solidFill>
                <a:latin typeface="Heebo Light"/>
                <a:ea typeface="Heebo Light"/>
                <a:cs typeface="Heebo Light"/>
                <a:sym typeface="Heebo Light"/>
              </a:rPr>
              <a:t> </a:t>
            </a:r>
            <a:r>
              <a:rPr lang="en-US" sz="1350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from</a:t>
            </a:r>
            <a:r>
              <a:rPr lang="en-US" sz="1350">
                <a:solidFill>
                  <a:srgbClr val="000000"/>
                </a:solidFill>
                <a:latin typeface="Heebo Light"/>
                <a:ea typeface="Heebo Light"/>
                <a:cs typeface="Heebo Light"/>
                <a:sym typeface="Heebo Light"/>
              </a:rPr>
              <a:t> </a:t>
            </a:r>
            <a:r>
              <a:rPr lang="en-US" sz="1350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the</a:t>
            </a:r>
            <a:r>
              <a:rPr lang="en-US" sz="1350">
                <a:solidFill>
                  <a:srgbClr val="000000"/>
                </a:solidFill>
                <a:latin typeface="Heebo Light"/>
                <a:ea typeface="Heebo Light"/>
                <a:cs typeface="Heebo Light"/>
                <a:sym typeface="Heebo Light"/>
              </a:rPr>
              <a:t> </a:t>
            </a:r>
            <a:r>
              <a:rPr lang="en-US" sz="1350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critical</a:t>
            </a:r>
            <a:r>
              <a:rPr lang="en-US" sz="1350">
                <a:solidFill>
                  <a:srgbClr val="000000"/>
                </a:solidFill>
                <a:latin typeface="Heebo Light"/>
                <a:ea typeface="Heebo Light"/>
                <a:cs typeface="Heebo Light"/>
                <a:sym typeface="Heebo Light"/>
              </a:rPr>
              <a:t> </a:t>
            </a:r>
            <a:r>
              <a:rPr lang="en-US" sz="1350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need</a:t>
            </a:r>
            <a:r>
              <a:rPr lang="en-US" sz="1350">
                <a:solidFill>
                  <a:srgbClr val="000000"/>
                </a:solidFill>
                <a:latin typeface="Heebo Light"/>
                <a:ea typeface="Heebo Light"/>
                <a:cs typeface="Heebo Light"/>
                <a:sym typeface="Heebo Light"/>
              </a:rPr>
              <a:t> </a:t>
            </a:r>
            <a:r>
              <a:rPr lang="en-US" sz="1350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for</a:t>
            </a:r>
            <a:r>
              <a:rPr lang="en-US" sz="1350">
                <a:solidFill>
                  <a:srgbClr val="000000"/>
                </a:solidFill>
                <a:latin typeface="Heebo Light"/>
                <a:ea typeface="Heebo Light"/>
                <a:cs typeface="Heebo Light"/>
                <a:sym typeface="Heebo Light"/>
              </a:rPr>
              <a:t> </a:t>
            </a:r>
            <a:r>
              <a:rPr lang="en-US" sz="1350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ethical</a:t>
            </a:r>
            <a:r>
              <a:rPr lang="en-US" sz="1350">
                <a:solidFill>
                  <a:srgbClr val="000000"/>
                </a:solidFill>
                <a:latin typeface="Heebo Light"/>
                <a:ea typeface="Heebo Light"/>
                <a:cs typeface="Heebo Light"/>
                <a:sym typeface="Heebo Light"/>
              </a:rPr>
              <a:t> </a:t>
            </a:r>
            <a:r>
              <a:rPr lang="en-US" sz="1350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AI</a:t>
            </a:r>
            <a:r>
              <a:rPr lang="en-US" sz="1350">
                <a:solidFill>
                  <a:srgbClr val="000000"/>
                </a:solidFill>
                <a:latin typeface="Heebo Light"/>
                <a:ea typeface="Heebo Light"/>
                <a:cs typeface="Heebo Light"/>
                <a:sym typeface="Heebo Light"/>
              </a:rPr>
              <a:t> </a:t>
            </a:r>
            <a:r>
              <a:rPr lang="en-US" sz="1350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in</a:t>
            </a:r>
            <a:r>
              <a:rPr lang="en-US" sz="1350">
                <a:solidFill>
                  <a:srgbClr val="000000"/>
                </a:solidFill>
                <a:latin typeface="Heebo Light"/>
                <a:ea typeface="Heebo Light"/>
                <a:cs typeface="Heebo Light"/>
                <a:sym typeface="Heebo Light"/>
              </a:rPr>
              <a:t> </a:t>
            </a:r>
            <a:r>
              <a:rPr lang="en-US" sz="1350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financial</a:t>
            </a:r>
            <a:r>
              <a:rPr lang="en-US" sz="1350">
                <a:solidFill>
                  <a:srgbClr val="000000"/>
                </a:solidFill>
                <a:latin typeface="Heebo Light"/>
                <a:ea typeface="Heebo Light"/>
                <a:cs typeface="Heebo Light"/>
                <a:sym typeface="Heebo Light"/>
              </a:rPr>
              <a:t> </a:t>
            </a:r>
            <a:r>
              <a:rPr lang="en-US" sz="1350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decision-making,</a:t>
            </a:r>
            <a:r>
              <a:rPr lang="en-US" sz="1350">
                <a:solidFill>
                  <a:srgbClr val="000000"/>
                </a:solidFill>
                <a:latin typeface="Heebo Light"/>
                <a:ea typeface="Heebo Light"/>
                <a:cs typeface="Heebo Light"/>
                <a:sym typeface="Heebo Light"/>
              </a:rPr>
              <a:t> </a:t>
            </a:r>
            <a:r>
              <a:rPr lang="en-US" sz="1350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ensuring</a:t>
            </a:r>
            <a:r>
              <a:rPr lang="en-US" sz="1350">
                <a:solidFill>
                  <a:srgbClr val="000000"/>
                </a:solidFill>
                <a:latin typeface="Heebo Light"/>
                <a:ea typeface="Heebo Light"/>
                <a:cs typeface="Heebo Light"/>
                <a:sym typeface="Heebo Light"/>
              </a:rPr>
              <a:t> </a:t>
            </a:r>
            <a:r>
              <a:rPr lang="en-US" sz="1350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fairness</a:t>
            </a:r>
            <a:r>
              <a:rPr lang="en-US" sz="1350">
                <a:solidFill>
                  <a:srgbClr val="000000"/>
                </a:solidFill>
                <a:latin typeface="Heebo Light"/>
                <a:ea typeface="Heebo Light"/>
                <a:cs typeface="Heebo Light"/>
                <a:sym typeface="Heebo Light"/>
              </a:rPr>
              <a:t> </a:t>
            </a:r>
            <a:r>
              <a:rPr lang="en-US" sz="1350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and</a:t>
            </a:r>
            <a:r>
              <a:rPr lang="en-US" sz="1350">
                <a:solidFill>
                  <a:srgbClr val="000000"/>
                </a:solidFill>
                <a:latin typeface="Heebo Light"/>
                <a:ea typeface="Heebo Light"/>
                <a:cs typeface="Heebo Light"/>
                <a:sym typeface="Heebo Light"/>
              </a:rPr>
              <a:t> </a:t>
            </a:r>
            <a:r>
              <a:rPr lang="en-US" sz="1350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broadening</a:t>
            </a:r>
            <a:r>
              <a:rPr lang="en-US" sz="1350">
                <a:solidFill>
                  <a:srgbClr val="000000"/>
                </a:solidFill>
                <a:latin typeface="Heebo Light"/>
                <a:ea typeface="Heebo Light"/>
                <a:cs typeface="Heebo Light"/>
                <a:sym typeface="Heebo Light"/>
              </a:rPr>
              <a:t> </a:t>
            </a:r>
            <a:r>
              <a:rPr lang="en-US" sz="1350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access</a:t>
            </a:r>
            <a:r>
              <a:rPr lang="en-US" sz="1350">
                <a:solidFill>
                  <a:srgbClr val="000000"/>
                </a:solidFill>
                <a:latin typeface="Heebo Light"/>
                <a:ea typeface="Heebo Light"/>
                <a:cs typeface="Heebo Light"/>
                <a:sym typeface="Heebo Light"/>
              </a:rPr>
              <a:t> </a:t>
            </a:r>
            <a:r>
              <a:rPr lang="en-US" sz="1350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to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00075" y="3838699"/>
            <a:ext cx="478298" cy="2648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00"/>
              </a:lnSpc>
            </a:pPr>
            <a:r>
              <a:rPr lang="en-US" sz="1350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credit.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8943223" y="4953124"/>
            <a:ext cx="1964846" cy="1084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37"/>
              </a:lnSpc>
            </a:pPr>
            <a:r>
              <a:rPr lang="en-US" sz="1350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Building systems that are not only efficient but also **socially conscious and fair**.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980448" y="4410494"/>
            <a:ext cx="1180652" cy="5248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99"/>
              </a:lnSpc>
            </a:pPr>
            <a:r>
              <a:rPr lang="en-US" sz="1687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Ethical AI Imperative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5461835" y="4410494"/>
            <a:ext cx="1046883" cy="5248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99"/>
              </a:lnSpc>
            </a:pPr>
            <a:r>
              <a:rPr lang="en-US" sz="1687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Financial Inclusion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8943223" y="4410494"/>
            <a:ext cx="1913830" cy="5248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99"/>
              </a:lnSpc>
            </a:pPr>
            <a:r>
              <a:rPr lang="en-US" sz="1687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Responsible Decision Systems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648110"/>
            <a:ext cx="11430000" cy="7505700"/>
            <a:chOff x="0" y="0"/>
            <a:chExt cx="15240000" cy="100076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5240000" cy="10007600"/>
            </a:xfrm>
            <a:custGeom>
              <a:avLst/>
              <a:gdLst/>
              <a:ahLst/>
              <a:cxnLst/>
              <a:rect r="r" b="b" t="t" l="l"/>
              <a:pathLst>
                <a:path h="10007600" w="15240000">
                  <a:moveTo>
                    <a:pt x="0" y="0"/>
                  </a:moveTo>
                  <a:lnTo>
                    <a:pt x="15240000" y="0"/>
                  </a:lnTo>
                  <a:lnTo>
                    <a:pt x="15240000" y="10007600"/>
                  </a:lnTo>
                  <a:lnTo>
                    <a:pt x="0" y="10007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28" r="0" b="-23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648110"/>
            <a:ext cx="11430000" cy="7505443"/>
            <a:chOff x="0" y="0"/>
            <a:chExt cx="15240000" cy="1000725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5240000" cy="10007219"/>
            </a:xfrm>
            <a:custGeom>
              <a:avLst/>
              <a:gdLst/>
              <a:ahLst/>
              <a:cxnLst/>
              <a:rect r="r" b="b" t="t" l="l"/>
              <a:pathLst>
                <a:path h="10007219" w="15240000">
                  <a:moveTo>
                    <a:pt x="0" y="0"/>
                  </a:moveTo>
                  <a:lnTo>
                    <a:pt x="15240000" y="0"/>
                  </a:lnTo>
                  <a:lnTo>
                    <a:pt x="15240000" y="10007219"/>
                  </a:lnTo>
                  <a:lnTo>
                    <a:pt x="0" y="100072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3" r="0" b="0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-63503" y="584349"/>
            <a:ext cx="11556997" cy="7632697"/>
          </a:xfrm>
          <a:custGeom>
            <a:avLst/>
            <a:gdLst/>
            <a:ahLst/>
            <a:cxnLst/>
            <a:rect r="r" b="b" t="t" l="l"/>
            <a:pathLst>
              <a:path h="7632697" w="11556997">
                <a:moveTo>
                  <a:pt x="0" y="0"/>
                </a:moveTo>
                <a:lnTo>
                  <a:pt x="11556997" y="0"/>
                </a:lnTo>
                <a:lnTo>
                  <a:pt x="11556997" y="7632697"/>
                </a:lnTo>
                <a:lnTo>
                  <a:pt x="0" y="76326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600075" y="1153830"/>
            <a:ext cx="7239124" cy="5830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25"/>
              </a:lnSpc>
            </a:pPr>
            <a:r>
              <a:rPr lang="en-US" sz="3375">
                <a:solidFill>
                  <a:srgbClr val="F2F0F4"/>
                </a:solidFill>
                <a:latin typeface="Montserrat"/>
                <a:ea typeface="Montserrat"/>
                <a:cs typeface="Montserrat"/>
                <a:sym typeface="Montserrat"/>
              </a:rPr>
              <a:t>Key Objectives: Our Project Goals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347036" y="4400845"/>
            <a:ext cx="1212675" cy="5732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54"/>
              </a:lnSpc>
            </a:pPr>
            <a:r>
              <a:rPr lang="en-US" sz="1812">
                <a:solidFill>
                  <a:srgbClr val="F2F0F4"/>
                </a:solidFill>
                <a:latin typeface="Montserrat"/>
                <a:ea typeface="Montserrat"/>
                <a:cs typeface="Montserrat"/>
                <a:sym typeface="Montserrat"/>
              </a:rPr>
              <a:t>Real-time Approval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160302" y="2119684"/>
            <a:ext cx="1133218" cy="5732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54"/>
              </a:lnSpc>
            </a:pPr>
            <a:r>
              <a:rPr lang="en-US" sz="1812">
                <a:solidFill>
                  <a:srgbClr val="F2F0F4"/>
                </a:solidFill>
                <a:latin typeface="Montserrat"/>
                <a:ea typeface="Montserrat"/>
                <a:cs typeface="Montserrat"/>
                <a:sym typeface="Montserrat"/>
              </a:rPr>
              <a:t>Fairness- aware ML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046983" y="6600187"/>
            <a:ext cx="1425759" cy="2868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4"/>
              </a:lnSpc>
            </a:pPr>
            <a:r>
              <a:rPr lang="en-US" sz="1812">
                <a:solidFill>
                  <a:srgbClr val="F2F0F4"/>
                </a:solidFill>
                <a:latin typeface="Montserrat"/>
                <a:ea typeface="Montserrat"/>
                <a:cs typeface="Montserrat"/>
                <a:sym typeface="Montserrat"/>
              </a:rPr>
              <a:t>Explainable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163179" y="6886613"/>
            <a:ext cx="1127350" cy="2868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4"/>
              </a:lnSpc>
            </a:pPr>
            <a:r>
              <a:rPr lang="en-US" sz="1812">
                <a:solidFill>
                  <a:srgbClr val="F2F0F4"/>
                </a:solidFill>
                <a:latin typeface="Montserrat"/>
                <a:ea typeface="Montserrat"/>
                <a:cs typeface="Montserrat"/>
                <a:sym typeface="Montserrat"/>
              </a:rPr>
              <a:t>Decisions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956452" y="4515488"/>
            <a:ext cx="1455087" cy="3153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37"/>
              </a:lnSpc>
            </a:pPr>
            <a:r>
              <a:rPr lang="en-US" sz="1812">
                <a:solidFill>
                  <a:srgbClr val="F2F0F4"/>
                </a:solidFill>
                <a:latin typeface="Montserrat"/>
                <a:ea typeface="Montserrat"/>
                <a:cs typeface="Montserrat"/>
                <a:sym typeface="Montserrat"/>
              </a:rPr>
              <a:t>Reduce Bias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00075" y="7382304"/>
            <a:ext cx="9303820" cy="2363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90"/>
              </a:lnSpc>
            </a:pPr>
            <a:r>
              <a:rPr lang="en-US" sz="1350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This project aims to develop a robust loan decision system that prioritises fairness and transparency alongside efficiency.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63503" y="710994"/>
            <a:ext cx="11556997" cy="7375522"/>
            <a:chOff x="0" y="0"/>
            <a:chExt cx="11557000" cy="73755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63500" y="63500"/>
              <a:ext cx="11430000" cy="7248527"/>
            </a:xfrm>
            <a:custGeom>
              <a:avLst/>
              <a:gdLst/>
              <a:ahLst/>
              <a:cxnLst/>
              <a:rect r="r" b="b" t="t" l="l"/>
              <a:pathLst>
                <a:path h="7248527" w="11430000">
                  <a:moveTo>
                    <a:pt x="0" y="0"/>
                  </a:moveTo>
                  <a:lnTo>
                    <a:pt x="0" y="7248527"/>
                  </a:lnTo>
                  <a:lnTo>
                    <a:pt x="11430000" y="7248527"/>
                  </a:lnTo>
                  <a:lnTo>
                    <a:pt x="11430000" y="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63500" y="63500"/>
              <a:ext cx="11430000" cy="7248527"/>
            </a:xfrm>
            <a:custGeom>
              <a:avLst/>
              <a:gdLst/>
              <a:ahLst/>
              <a:cxnLst/>
              <a:rect r="r" b="b" t="t" l="l"/>
              <a:pathLst>
                <a:path h="7248527" w="11430000">
                  <a:moveTo>
                    <a:pt x="0" y="0"/>
                  </a:moveTo>
                  <a:lnTo>
                    <a:pt x="0" y="7248527"/>
                  </a:lnTo>
                  <a:lnTo>
                    <a:pt x="11430000" y="7248527"/>
                  </a:lnTo>
                  <a:lnTo>
                    <a:pt x="11430000" y="0"/>
                  </a:lnTo>
                  <a:close/>
                </a:path>
              </a:pathLst>
            </a:custGeom>
            <a:solidFill>
              <a:srgbClr val="F5F5F6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5" id="5"/>
          <p:cNvGrpSpPr/>
          <p:nvPr/>
        </p:nvGrpSpPr>
        <p:grpSpPr>
          <a:xfrm rot="0">
            <a:off x="0" y="774497"/>
            <a:ext cx="11430000" cy="7248525"/>
            <a:chOff x="0" y="0"/>
            <a:chExt cx="15240000" cy="96647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5240000" cy="9664700"/>
            </a:xfrm>
            <a:custGeom>
              <a:avLst/>
              <a:gdLst/>
              <a:ahLst/>
              <a:cxnLst/>
              <a:rect r="r" b="b" t="t" l="l"/>
              <a:pathLst>
                <a:path h="9664700" w="15240000">
                  <a:moveTo>
                    <a:pt x="0" y="0"/>
                  </a:moveTo>
                  <a:lnTo>
                    <a:pt x="15240000" y="0"/>
                  </a:lnTo>
                  <a:lnTo>
                    <a:pt x="15240000" y="9664700"/>
                  </a:lnTo>
                  <a:lnTo>
                    <a:pt x="0" y="96647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-63503" y="710994"/>
            <a:ext cx="11556997" cy="7375522"/>
            <a:chOff x="0" y="0"/>
            <a:chExt cx="11557000" cy="737552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63500" y="63500"/>
              <a:ext cx="11430000" cy="7248525"/>
            </a:xfrm>
            <a:custGeom>
              <a:avLst/>
              <a:gdLst/>
              <a:ahLst/>
              <a:cxnLst/>
              <a:rect r="r" b="b" t="t" l="l"/>
              <a:pathLst>
                <a:path h="7248525" w="11430000">
                  <a:moveTo>
                    <a:pt x="0" y="0"/>
                  </a:moveTo>
                  <a:lnTo>
                    <a:pt x="0" y="7248525"/>
                  </a:lnTo>
                  <a:lnTo>
                    <a:pt x="11430000" y="7248525"/>
                  </a:lnTo>
                  <a:lnTo>
                    <a:pt x="11430000" y="0"/>
                  </a:lnTo>
                  <a:close/>
                </a:path>
              </a:pathLst>
            </a:custGeom>
            <a:solidFill>
              <a:srgbClr val="0D0A2C">
                <a:alpha val="89804"/>
              </a:srgbClr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663448" y="539623"/>
              <a:ext cx="1200531" cy="314579"/>
            </a:xfrm>
            <a:custGeom>
              <a:avLst/>
              <a:gdLst/>
              <a:ahLst/>
              <a:cxnLst/>
              <a:rect r="r" b="b" t="t" l="l"/>
              <a:pathLst>
                <a:path h="314579" w="1200531">
                  <a:moveTo>
                    <a:pt x="127" y="266446"/>
                  </a:moveTo>
                  <a:lnTo>
                    <a:pt x="127" y="48133"/>
                  </a:lnTo>
                  <a:cubicBezTo>
                    <a:pt x="127" y="41783"/>
                    <a:pt x="1397" y="35687"/>
                    <a:pt x="3810" y="29718"/>
                  </a:cubicBezTo>
                  <a:cubicBezTo>
                    <a:pt x="6223" y="23749"/>
                    <a:pt x="9652" y="18669"/>
                    <a:pt x="14224" y="14097"/>
                  </a:cubicBezTo>
                  <a:cubicBezTo>
                    <a:pt x="18796" y="9525"/>
                    <a:pt x="23876" y="6096"/>
                    <a:pt x="29845" y="3683"/>
                  </a:cubicBezTo>
                  <a:cubicBezTo>
                    <a:pt x="35814" y="1270"/>
                    <a:pt x="41910" y="0"/>
                    <a:pt x="48260" y="0"/>
                  </a:cubicBezTo>
                  <a:lnTo>
                    <a:pt x="1152398" y="0"/>
                  </a:lnTo>
                  <a:cubicBezTo>
                    <a:pt x="1158748" y="0"/>
                    <a:pt x="1164844" y="1270"/>
                    <a:pt x="1170813" y="3683"/>
                  </a:cubicBezTo>
                  <a:cubicBezTo>
                    <a:pt x="1176782" y="6096"/>
                    <a:pt x="1181862" y="9652"/>
                    <a:pt x="1186434" y="14097"/>
                  </a:cubicBezTo>
                  <a:cubicBezTo>
                    <a:pt x="1191006" y="18542"/>
                    <a:pt x="1194435" y="23749"/>
                    <a:pt x="1196848" y="29718"/>
                  </a:cubicBezTo>
                  <a:cubicBezTo>
                    <a:pt x="1199261" y="35687"/>
                    <a:pt x="1200531" y="41783"/>
                    <a:pt x="1200531" y="48133"/>
                  </a:cubicBezTo>
                  <a:lnTo>
                    <a:pt x="1200531" y="266446"/>
                  </a:lnTo>
                  <a:cubicBezTo>
                    <a:pt x="1200531" y="272796"/>
                    <a:pt x="1199261" y="278892"/>
                    <a:pt x="1196848" y="284861"/>
                  </a:cubicBezTo>
                  <a:cubicBezTo>
                    <a:pt x="1194435" y="290830"/>
                    <a:pt x="1190879" y="295910"/>
                    <a:pt x="1186434" y="300482"/>
                  </a:cubicBezTo>
                  <a:cubicBezTo>
                    <a:pt x="1181989" y="305054"/>
                    <a:pt x="1176782" y="308483"/>
                    <a:pt x="1170813" y="310896"/>
                  </a:cubicBezTo>
                  <a:cubicBezTo>
                    <a:pt x="1164844" y="313309"/>
                    <a:pt x="1158748" y="314579"/>
                    <a:pt x="1152398" y="314579"/>
                  </a:cubicBezTo>
                  <a:lnTo>
                    <a:pt x="48133" y="314579"/>
                  </a:lnTo>
                  <a:cubicBezTo>
                    <a:pt x="41783" y="314579"/>
                    <a:pt x="35687" y="313309"/>
                    <a:pt x="29718" y="310896"/>
                  </a:cubicBezTo>
                  <a:cubicBezTo>
                    <a:pt x="23749" y="308483"/>
                    <a:pt x="18669" y="305054"/>
                    <a:pt x="14097" y="300482"/>
                  </a:cubicBezTo>
                  <a:cubicBezTo>
                    <a:pt x="9525" y="295910"/>
                    <a:pt x="6096" y="290830"/>
                    <a:pt x="3683" y="284861"/>
                  </a:cubicBezTo>
                  <a:cubicBezTo>
                    <a:pt x="1270" y="278892"/>
                    <a:pt x="0" y="272796"/>
                    <a:pt x="0" y="266446"/>
                  </a:cubicBezTo>
                </a:path>
              </a:pathLst>
            </a:custGeom>
            <a:solidFill>
              <a:srgbClr val="1E0C41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692150" y="2892425"/>
              <a:ext cx="57150" cy="57150"/>
            </a:xfrm>
            <a:custGeom>
              <a:avLst/>
              <a:gdLst/>
              <a:ahLst/>
              <a:cxnLst/>
              <a:rect r="r" b="b" t="t" l="l"/>
              <a:pathLst>
                <a:path h="57150" w="57150">
                  <a:moveTo>
                    <a:pt x="57150" y="28575"/>
                  </a:moveTo>
                  <a:cubicBezTo>
                    <a:pt x="57150" y="32385"/>
                    <a:pt x="56388" y="36068"/>
                    <a:pt x="54991" y="39497"/>
                  </a:cubicBezTo>
                  <a:cubicBezTo>
                    <a:pt x="53594" y="42926"/>
                    <a:pt x="51435" y="46101"/>
                    <a:pt x="48768" y="48768"/>
                  </a:cubicBezTo>
                  <a:cubicBezTo>
                    <a:pt x="46101" y="51435"/>
                    <a:pt x="43053" y="53467"/>
                    <a:pt x="39497" y="54991"/>
                  </a:cubicBezTo>
                  <a:cubicBezTo>
                    <a:pt x="35941" y="56515"/>
                    <a:pt x="32385" y="57150"/>
                    <a:pt x="28575" y="57150"/>
                  </a:cubicBezTo>
                  <a:cubicBezTo>
                    <a:pt x="24765" y="57150"/>
                    <a:pt x="21082" y="56388"/>
                    <a:pt x="17653" y="54991"/>
                  </a:cubicBezTo>
                  <a:cubicBezTo>
                    <a:pt x="14224" y="53594"/>
                    <a:pt x="11049" y="51435"/>
                    <a:pt x="8382" y="48768"/>
                  </a:cubicBezTo>
                  <a:cubicBezTo>
                    <a:pt x="5715" y="46101"/>
                    <a:pt x="3683" y="43053"/>
                    <a:pt x="2159" y="39497"/>
                  </a:cubicBezTo>
                  <a:cubicBezTo>
                    <a:pt x="635" y="35941"/>
                    <a:pt x="0" y="32385"/>
                    <a:pt x="0" y="28575"/>
                  </a:cubicBezTo>
                  <a:cubicBezTo>
                    <a:pt x="0" y="24765"/>
                    <a:pt x="762" y="21209"/>
                    <a:pt x="2159" y="17653"/>
                  </a:cubicBezTo>
                  <a:cubicBezTo>
                    <a:pt x="3556" y="14097"/>
                    <a:pt x="5715" y="11049"/>
                    <a:pt x="8382" y="8382"/>
                  </a:cubicBezTo>
                  <a:cubicBezTo>
                    <a:pt x="11049" y="5715"/>
                    <a:pt x="14097" y="3683"/>
                    <a:pt x="17653" y="2159"/>
                  </a:cubicBezTo>
                  <a:cubicBezTo>
                    <a:pt x="21209" y="635"/>
                    <a:pt x="24765" y="0"/>
                    <a:pt x="28575" y="0"/>
                  </a:cubicBezTo>
                  <a:cubicBezTo>
                    <a:pt x="32385" y="0"/>
                    <a:pt x="36068" y="762"/>
                    <a:pt x="39497" y="2159"/>
                  </a:cubicBezTo>
                  <a:cubicBezTo>
                    <a:pt x="42926" y="3556"/>
                    <a:pt x="46101" y="5715"/>
                    <a:pt x="48768" y="8382"/>
                  </a:cubicBezTo>
                  <a:cubicBezTo>
                    <a:pt x="51435" y="11049"/>
                    <a:pt x="53467" y="14097"/>
                    <a:pt x="54991" y="17653"/>
                  </a:cubicBezTo>
                  <a:cubicBezTo>
                    <a:pt x="56515" y="21209"/>
                    <a:pt x="57150" y="24765"/>
                    <a:pt x="57150" y="28575"/>
                  </a:cubicBezTo>
                </a:path>
              </a:pathLst>
            </a:custGeom>
            <a:solidFill>
              <a:srgbClr val="DCD7E5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692150" y="3502025"/>
              <a:ext cx="57150" cy="57150"/>
            </a:xfrm>
            <a:custGeom>
              <a:avLst/>
              <a:gdLst/>
              <a:ahLst/>
              <a:cxnLst/>
              <a:rect r="r" b="b" t="t" l="l"/>
              <a:pathLst>
                <a:path h="57150" w="57150">
                  <a:moveTo>
                    <a:pt x="57150" y="28575"/>
                  </a:moveTo>
                  <a:cubicBezTo>
                    <a:pt x="57150" y="32385"/>
                    <a:pt x="56388" y="36068"/>
                    <a:pt x="54991" y="39497"/>
                  </a:cubicBezTo>
                  <a:cubicBezTo>
                    <a:pt x="53594" y="42926"/>
                    <a:pt x="51435" y="46101"/>
                    <a:pt x="48768" y="48768"/>
                  </a:cubicBezTo>
                  <a:cubicBezTo>
                    <a:pt x="46101" y="51435"/>
                    <a:pt x="43053" y="53467"/>
                    <a:pt x="39497" y="54991"/>
                  </a:cubicBezTo>
                  <a:cubicBezTo>
                    <a:pt x="35941" y="56515"/>
                    <a:pt x="32385" y="57150"/>
                    <a:pt x="28575" y="57150"/>
                  </a:cubicBezTo>
                  <a:cubicBezTo>
                    <a:pt x="24765" y="57150"/>
                    <a:pt x="21082" y="56388"/>
                    <a:pt x="17653" y="54991"/>
                  </a:cubicBezTo>
                  <a:cubicBezTo>
                    <a:pt x="14224" y="53594"/>
                    <a:pt x="11049" y="51435"/>
                    <a:pt x="8382" y="48768"/>
                  </a:cubicBezTo>
                  <a:cubicBezTo>
                    <a:pt x="5715" y="46101"/>
                    <a:pt x="3683" y="43053"/>
                    <a:pt x="2159" y="39497"/>
                  </a:cubicBezTo>
                  <a:cubicBezTo>
                    <a:pt x="635" y="35941"/>
                    <a:pt x="0" y="32385"/>
                    <a:pt x="0" y="28575"/>
                  </a:cubicBezTo>
                  <a:cubicBezTo>
                    <a:pt x="0" y="24765"/>
                    <a:pt x="762" y="21209"/>
                    <a:pt x="2159" y="17653"/>
                  </a:cubicBezTo>
                  <a:cubicBezTo>
                    <a:pt x="3556" y="14097"/>
                    <a:pt x="5715" y="11049"/>
                    <a:pt x="8382" y="8382"/>
                  </a:cubicBezTo>
                  <a:cubicBezTo>
                    <a:pt x="11049" y="5715"/>
                    <a:pt x="14097" y="3683"/>
                    <a:pt x="17653" y="2159"/>
                  </a:cubicBezTo>
                  <a:cubicBezTo>
                    <a:pt x="21209" y="635"/>
                    <a:pt x="24765" y="0"/>
                    <a:pt x="28575" y="0"/>
                  </a:cubicBezTo>
                  <a:cubicBezTo>
                    <a:pt x="32385" y="0"/>
                    <a:pt x="36068" y="762"/>
                    <a:pt x="39497" y="2159"/>
                  </a:cubicBezTo>
                  <a:cubicBezTo>
                    <a:pt x="42926" y="3556"/>
                    <a:pt x="46101" y="5715"/>
                    <a:pt x="48768" y="8382"/>
                  </a:cubicBezTo>
                  <a:cubicBezTo>
                    <a:pt x="51435" y="11049"/>
                    <a:pt x="53467" y="14097"/>
                    <a:pt x="54991" y="17653"/>
                  </a:cubicBezTo>
                  <a:cubicBezTo>
                    <a:pt x="56515" y="21209"/>
                    <a:pt x="57150" y="24765"/>
                    <a:pt x="57150" y="28575"/>
                  </a:cubicBezTo>
                </a:path>
              </a:pathLst>
            </a:custGeom>
            <a:solidFill>
              <a:srgbClr val="DCD7E5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692150" y="4111625"/>
              <a:ext cx="57150" cy="57150"/>
            </a:xfrm>
            <a:custGeom>
              <a:avLst/>
              <a:gdLst/>
              <a:ahLst/>
              <a:cxnLst/>
              <a:rect r="r" b="b" t="t" l="l"/>
              <a:pathLst>
                <a:path h="57150" w="57150">
                  <a:moveTo>
                    <a:pt x="57150" y="28575"/>
                  </a:moveTo>
                  <a:cubicBezTo>
                    <a:pt x="57150" y="32385"/>
                    <a:pt x="56388" y="36068"/>
                    <a:pt x="54991" y="39497"/>
                  </a:cubicBezTo>
                  <a:cubicBezTo>
                    <a:pt x="53594" y="42926"/>
                    <a:pt x="51435" y="46101"/>
                    <a:pt x="48768" y="48768"/>
                  </a:cubicBezTo>
                  <a:cubicBezTo>
                    <a:pt x="46101" y="51435"/>
                    <a:pt x="43053" y="53467"/>
                    <a:pt x="39497" y="54991"/>
                  </a:cubicBezTo>
                  <a:cubicBezTo>
                    <a:pt x="35941" y="56515"/>
                    <a:pt x="32385" y="57150"/>
                    <a:pt x="28575" y="57150"/>
                  </a:cubicBezTo>
                  <a:cubicBezTo>
                    <a:pt x="24765" y="57150"/>
                    <a:pt x="21082" y="56388"/>
                    <a:pt x="17653" y="54991"/>
                  </a:cubicBezTo>
                  <a:cubicBezTo>
                    <a:pt x="14224" y="53594"/>
                    <a:pt x="11049" y="51435"/>
                    <a:pt x="8382" y="48768"/>
                  </a:cubicBezTo>
                  <a:cubicBezTo>
                    <a:pt x="5715" y="46101"/>
                    <a:pt x="3683" y="43053"/>
                    <a:pt x="2159" y="39497"/>
                  </a:cubicBezTo>
                  <a:cubicBezTo>
                    <a:pt x="635" y="35941"/>
                    <a:pt x="0" y="32385"/>
                    <a:pt x="0" y="28575"/>
                  </a:cubicBezTo>
                  <a:cubicBezTo>
                    <a:pt x="0" y="24765"/>
                    <a:pt x="762" y="21209"/>
                    <a:pt x="2159" y="17653"/>
                  </a:cubicBezTo>
                  <a:cubicBezTo>
                    <a:pt x="3556" y="14097"/>
                    <a:pt x="5715" y="11049"/>
                    <a:pt x="8382" y="8382"/>
                  </a:cubicBezTo>
                  <a:cubicBezTo>
                    <a:pt x="11049" y="5715"/>
                    <a:pt x="14097" y="3683"/>
                    <a:pt x="17653" y="2159"/>
                  </a:cubicBezTo>
                  <a:cubicBezTo>
                    <a:pt x="21209" y="635"/>
                    <a:pt x="24765" y="0"/>
                    <a:pt x="28575" y="0"/>
                  </a:cubicBezTo>
                  <a:cubicBezTo>
                    <a:pt x="32385" y="0"/>
                    <a:pt x="36068" y="762"/>
                    <a:pt x="39497" y="2159"/>
                  </a:cubicBezTo>
                  <a:cubicBezTo>
                    <a:pt x="42926" y="3556"/>
                    <a:pt x="46101" y="5715"/>
                    <a:pt x="48768" y="8382"/>
                  </a:cubicBezTo>
                  <a:cubicBezTo>
                    <a:pt x="51435" y="11049"/>
                    <a:pt x="53467" y="14097"/>
                    <a:pt x="54991" y="17653"/>
                  </a:cubicBezTo>
                  <a:cubicBezTo>
                    <a:pt x="56515" y="21209"/>
                    <a:pt x="57150" y="24765"/>
                    <a:pt x="57150" y="28575"/>
                  </a:cubicBezTo>
                </a:path>
              </a:pathLst>
            </a:custGeom>
            <a:solidFill>
              <a:srgbClr val="DCD7E5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692150" y="5264150"/>
              <a:ext cx="57150" cy="57150"/>
            </a:xfrm>
            <a:custGeom>
              <a:avLst/>
              <a:gdLst/>
              <a:ahLst/>
              <a:cxnLst/>
              <a:rect r="r" b="b" t="t" l="l"/>
              <a:pathLst>
                <a:path h="57150" w="57150">
                  <a:moveTo>
                    <a:pt x="57150" y="28575"/>
                  </a:moveTo>
                  <a:cubicBezTo>
                    <a:pt x="57150" y="32385"/>
                    <a:pt x="56388" y="36068"/>
                    <a:pt x="54991" y="39497"/>
                  </a:cubicBezTo>
                  <a:cubicBezTo>
                    <a:pt x="53594" y="42926"/>
                    <a:pt x="51435" y="46101"/>
                    <a:pt x="48768" y="48768"/>
                  </a:cubicBezTo>
                  <a:cubicBezTo>
                    <a:pt x="46101" y="51435"/>
                    <a:pt x="43053" y="53467"/>
                    <a:pt x="39497" y="54991"/>
                  </a:cubicBezTo>
                  <a:cubicBezTo>
                    <a:pt x="35941" y="56515"/>
                    <a:pt x="32385" y="57150"/>
                    <a:pt x="28575" y="57150"/>
                  </a:cubicBezTo>
                  <a:cubicBezTo>
                    <a:pt x="24765" y="57150"/>
                    <a:pt x="21082" y="56388"/>
                    <a:pt x="17653" y="54991"/>
                  </a:cubicBezTo>
                  <a:cubicBezTo>
                    <a:pt x="14224" y="53594"/>
                    <a:pt x="11049" y="51435"/>
                    <a:pt x="8382" y="48768"/>
                  </a:cubicBezTo>
                  <a:cubicBezTo>
                    <a:pt x="5715" y="46101"/>
                    <a:pt x="3683" y="43053"/>
                    <a:pt x="2159" y="39497"/>
                  </a:cubicBezTo>
                  <a:cubicBezTo>
                    <a:pt x="635" y="35941"/>
                    <a:pt x="0" y="32385"/>
                    <a:pt x="0" y="28575"/>
                  </a:cubicBezTo>
                  <a:cubicBezTo>
                    <a:pt x="0" y="24765"/>
                    <a:pt x="762" y="21209"/>
                    <a:pt x="2159" y="17653"/>
                  </a:cubicBezTo>
                  <a:cubicBezTo>
                    <a:pt x="3556" y="14097"/>
                    <a:pt x="5715" y="11049"/>
                    <a:pt x="8382" y="8382"/>
                  </a:cubicBezTo>
                  <a:cubicBezTo>
                    <a:pt x="11049" y="5715"/>
                    <a:pt x="14097" y="3683"/>
                    <a:pt x="17653" y="2159"/>
                  </a:cubicBezTo>
                  <a:cubicBezTo>
                    <a:pt x="21209" y="635"/>
                    <a:pt x="24765" y="0"/>
                    <a:pt x="28575" y="0"/>
                  </a:cubicBezTo>
                  <a:cubicBezTo>
                    <a:pt x="32385" y="0"/>
                    <a:pt x="36068" y="762"/>
                    <a:pt x="39497" y="2159"/>
                  </a:cubicBezTo>
                  <a:cubicBezTo>
                    <a:pt x="42926" y="3556"/>
                    <a:pt x="46101" y="5715"/>
                    <a:pt x="48768" y="8382"/>
                  </a:cubicBezTo>
                  <a:cubicBezTo>
                    <a:pt x="51435" y="11049"/>
                    <a:pt x="53467" y="14097"/>
                    <a:pt x="54991" y="17653"/>
                  </a:cubicBezTo>
                  <a:cubicBezTo>
                    <a:pt x="56515" y="21209"/>
                    <a:pt x="57150" y="24765"/>
                    <a:pt x="57150" y="28575"/>
                  </a:cubicBezTo>
                </a:path>
              </a:pathLst>
            </a:custGeom>
            <a:solidFill>
              <a:srgbClr val="DCD7E5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692150" y="5607050"/>
              <a:ext cx="57150" cy="57150"/>
            </a:xfrm>
            <a:custGeom>
              <a:avLst/>
              <a:gdLst/>
              <a:ahLst/>
              <a:cxnLst/>
              <a:rect r="r" b="b" t="t" l="l"/>
              <a:pathLst>
                <a:path h="57150" w="57150">
                  <a:moveTo>
                    <a:pt x="57150" y="28575"/>
                  </a:moveTo>
                  <a:cubicBezTo>
                    <a:pt x="57150" y="32385"/>
                    <a:pt x="56388" y="36068"/>
                    <a:pt x="54991" y="39497"/>
                  </a:cubicBezTo>
                  <a:cubicBezTo>
                    <a:pt x="53594" y="42926"/>
                    <a:pt x="51435" y="46101"/>
                    <a:pt x="48768" y="48768"/>
                  </a:cubicBezTo>
                  <a:cubicBezTo>
                    <a:pt x="46101" y="51435"/>
                    <a:pt x="43053" y="53467"/>
                    <a:pt x="39497" y="54991"/>
                  </a:cubicBezTo>
                  <a:cubicBezTo>
                    <a:pt x="35941" y="56515"/>
                    <a:pt x="32385" y="57150"/>
                    <a:pt x="28575" y="57150"/>
                  </a:cubicBezTo>
                  <a:cubicBezTo>
                    <a:pt x="24765" y="57150"/>
                    <a:pt x="21082" y="56388"/>
                    <a:pt x="17653" y="54991"/>
                  </a:cubicBezTo>
                  <a:cubicBezTo>
                    <a:pt x="14224" y="53594"/>
                    <a:pt x="11049" y="51435"/>
                    <a:pt x="8382" y="48768"/>
                  </a:cubicBezTo>
                  <a:cubicBezTo>
                    <a:pt x="5715" y="46101"/>
                    <a:pt x="3683" y="43053"/>
                    <a:pt x="2159" y="39497"/>
                  </a:cubicBezTo>
                  <a:cubicBezTo>
                    <a:pt x="635" y="35941"/>
                    <a:pt x="0" y="32385"/>
                    <a:pt x="0" y="28575"/>
                  </a:cubicBezTo>
                  <a:cubicBezTo>
                    <a:pt x="0" y="24765"/>
                    <a:pt x="762" y="21209"/>
                    <a:pt x="2159" y="17653"/>
                  </a:cubicBezTo>
                  <a:cubicBezTo>
                    <a:pt x="3556" y="14097"/>
                    <a:pt x="5715" y="11049"/>
                    <a:pt x="8382" y="8382"/>
                  </a:cubicBezTo>
                  <a:cubicBezTo>
                    <a:pt x="11049" y="5715"/>
                    <a:pt x="14097" y="3683"/>
                    <a:pt x="17653" y="2159"/>
                  </a:cubicBezTo>
                  <a:cubicBezTo>
                    <a:pt x="21209" y="635"/>
                    <a:pt x="24765" y="0"/>
                    <a:pt x="28575" y="0"/>
                  </a:cubicBezTo>
                  <a:cubicBezTo>
                    <a:pt x="32385" y="0"/>
                    <a:pt x="36068" y="762"/>
                    <a:pt x="39497" y="2159"/>
                  </a:cubicBezTo>
                  <a:cubicBezTo>
                    <a:pt x="42926" y="3556"/>
                    <a:pt x="46101" y="5715"/>
                    <a:pt x="48768" y="8382"/>
                  </a:cubicBezTo>
                  <a:cubicBezTo>
                    <a:pt x="51435" y="11049"/>
                    <a:pt x="53467" y="14097"/>
                    <a:pt x="54991" y="17653"/>
                  </a:cubicBezTo>
                  <a:cubicBezTo>
                    <a:pt x="56515" y="21209"/>
                    <a:pt x="57150" y="24765"/>
                    <a:pt x="57150" y="28575"/>
                  </a:cubicBezTo>
                </a:path>
              </a:pathLst>
            </a:custGeom>
            <a:solidFill>
              <a:srgbClr val="DCD7E5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692150" y="5940425"/>
              <a:ext cx="57150" cy="57150"/>
            </a:xfrm>
            <a:custGeom>
              <a:avLst/>
              <a:gdLst/>
              <a:ahLst/>
              <a:cxnLst/>
              <a:rect r="r" b="b" t="t" l="l"/>
              <a:pathLst>
                <a:path h="57150" w="57150">
                  <a:moveTo>
                    <a:pt x="57150" y="28575"/>
                  </a:moveTo>
                  <a:cubicBezTo>
                    <a:pt x="57150" y="32385"/>
                    <a:pt x="56388" y="35941"/>
                    <a:pt x="54991" y="39497"/>
                  </a:cubicBezTo>
                  <a:cubicBezTo>
                    <a:pt x="53594" y="43053"/>
                    <a:pt x="51435" y="46101"/>
                    <a:pt x="48768" y="48768"/>
                  </a:cubicBezTo>
                  <a:cubicBezTo>
                    <a:pt x="46101" y="51435"/>
                    <a:pt x="43053" y="53467"/>
                    <a:pt x="39497" y="54991"/>
                  </a:cubicBezTo>
                  <a:cubicBezTo>
                    <a:pt x="35941" y="56515"/>
                    <a:pt x="32385" y="57150"/>
                    <a:pt x="28575" y="57150"/>
                  </a:cubicBezTo>
                  <a:cubicBezTo>
                    <a:pt x="24765" y="57150"/>
                    <a:pt x="21082" y="56388"/>
                    <a:pt x="17653" y="54991"/>
                  </a:cubicBezTo>
                  <a:cubicBezTo>
                    <a:pt x="14224" y="53594"/>
                    <a:pt x="11049" y="51435"/>
                    <a:pt x="8382" y="48768"/>
                  </a:cubicBezTo>
                  <a:cubicBezTo>
                    <a:pt x="5715" y="46101"/>
                    <a:pt x="3683" y="43053"/>
                    <a:pt x="2159" y="39497"/>
                  </a:cubicBezTo>
                  <a:cubicBezTo>
                    <a:pt x="635" y="35941"/>
                    <a:pt x="0" y="32385"/>
                    <a:pt x="0" y="28575"/>
                  </a:cubicBezTo>
                  <a:cubicBezTo>
                    <a:pt x="0" y="24765"/>
                    <a:pt x="762" y="21209"/>
                    <a:pt x="2159" y="17653"/>
                  </a:cubicBezTo>
                  <a:cubicBezTo>
                    <a:pt x="3556" y="14097"/>
                    <a:pt x="5715" y="11049"/>
                    <a:pt x="8382" y="8382"/>
                  </a:cubicBezTo>
                  <a:cubicBezTo>
                    <a:pt x="11049" y="5715"/>
                    <a:pt x="14097" y="3683"/>
                    <a:pt x="17653" y="2159"/>
                  </a:cubicBezTo>
                  <a:cubicBezTo>
                    <a:pt x="21209" y="635"/>
                    <a:pt x="24765" y="0"/>
                    <a:pt x="28575" y="0"/>
                  </a:cubicBezTo>
                  <a:cubicBezTo>
                    <a:pt x="32385" y="0"/>
                    <a:pt x="36068" y="762"/>
                    <a:pt x="39497" y="2159"/>
                  </a:cubicBezTo>
                  <a:cubicBezTo>
                    <a:pt x="42926" y="3556"/>
                    <a:pt x="46101" y="5715"/>
                    <a:pt x="48768" y="8382"/>
                  </a:cubicBezTo>
                  <a:cubicBezTo>
                    <a:pt x="51435" y="11049"/>
                    <a:pt x="53467" y="14097"/>
                    <a:pt x="54991" y="17653"/>
                  </a:cubicBezTo>
                  <a:cubicBezTo>
                    <a:pt x="56515" y="21209"/>
                    <a:pt x="57150" y="24765"/>
                    <a:pt x="57150" y="28575"/>
                  </a:cubicBezTo>
                </a:path>
              </a:pathLst>
            </a:custGeom>
            <a:solidFill>
              <a:srgbClr val="DCD7E5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692150" y="6273800"/>
              <a:ext cx="57150" cy="57150"/>
            </a:xfrm>
            <a:custGeom>
              <a:avLst/>
              <a:gdLst/>
              <a:ahLst/>
              <a:cxnLst/>
              <a:rect r="r" b="b" t="t" l="l"/>
              <a:pathLst>
                <a:path h="57150" w="57150">
                  <a:moveTo>
                    <a:pt x="57150" y="28575"/>
                  </a:moveTo>
                  <a:cubicBezTo>
                    <a:pt x="57150" y="32385"/>
                    <a:pt x="56388" y="36068"/>
                    <a:pt x="54991" y="39497"/>
                  </a:cubicBezTo>
                  <a:cubicBezTo>
                    <a:pt x="53594" y="42926"/>
                    <a:pt x="51435" y="46101"/>
                    <a:pt x="48768" y="48768"/>
                  </a:cubicBezTo>
                  <a:cubicBezTo>
                    <a:pt x="46101" y="51435"/>
                    <a:pt x="43053" y="53467"/>
                    <a:pt x="39497" y="54991"/>
                  </a:cubicBezTo>
                  <a:cubicBezTo>
                    <a:pt x="35941" y="56515"/>
                    <a:pt x="32385" y="57150"/>
                    <a:pt x="28575" y="57150"/>
                  </a:cubicBezTo>
                  <a:cubicBezTo>
                    <a:pt x="24765" y="57150"/>
                    <a:pt x="21082" y="56388"/>
                    <a:pt x="17653" y="54991"/>
                  </a:cubicBezTo>
                  <a:cubicBezTo>
                    <a:pt x="14224" y="53594"/>
                    <a:pt x="11049" y="51435"/>
                    <a:pt x="8382" y="48768"/>
                  </a:cubicBezTo>
                  <a:cubicBezTo>
                    <a:pt x="5715" y="46101"/>
                    <a:pt x="3683" y="43053"/>
                    <a:pt x="2159" y="39497"/>
                  </a:cubicBezTo>
                  <a:cubicBezTo>
                    <a:pt x="635" y="35941"/>
                    <a:pt x="0" y="32385"/>
                    <a:pt x="0" y="28575"/>
                  </a:cubicBezTo>
                  <a:cubicBezTo>
                    <a:pt x="0" y="24765"/>
                    <a:pt x="762" y="21082"/>
                    <a:pt x="2159" y="17653"/>
                  </a:cubicBezTo>
                  <a:cubicBezTo>
                    <a:pt x="3556" y="14224"/>
                    <a:pt x="5715" y="11049"/>
                    <a:pt x="8382" y="8382"/>
                  </a:cubicBezTo>
                  <a:cubicBezTo>
                    <a:pt x="11049" y="5715"/>
                    <a:pt x="14097" y="3683"/>
                    <a:pt x="17653" y="2159"/>
                  </a:cubicBezTo>
                  <a:cubicBezTo>
                    <a:pt x="21209" y="635"/>
                    <a:pt x="24765" y="0"/>
                    <a:pt x="28575" y="0"/>
                  </a:cubicBezTo>
                  <a:cubicBezTo>
                    <a:pt x="32385" y="0"/>
                    <a:pt x="36068" y="762"/>
                    <a:pt x="39497" y="2159"/>
                  </a:cubicBezTo>
                  <a:cubicBezTo>
                    <a:pt x="42926" y="3556"/>
                    <a:pt x="46101" y="5715"/>
                    <a:pt x="48768" y="8382"/>
                  </a:cubicBezTo>
                  <a:cubicBezTo>
                    <a:pt x="51435" y="11049"/>
                    <a:pt x="53467" y="14097"/>
                    <a:pt x="54991" y="17653"/>
                  </a:cubicBezTo>
                  <a:cubicBezTo>
                    <a:pt x="56515" y="21209"/>
                    <a:pt x="57150" y="24765"/>
                    <a:pt x="57150" y="28575"/>
                  </a:cubicBezTo>
                </a:path>
              </a:pathLst>
            </a:custGeom>
            <a:solidFill>
              <a:srgbClr val="DCD7E5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692150" y="6607175"/>
              <a:ext cx="57150" cy="57150"/>
            </a:xfrm>
            <a:custGeom>
              <a:avLst/>
              <a:gdLst/>
              <a:ahLst/>
              <a:cxnLst/>
              <a:rect r="r" b="b" t="t" l="l"/>
              <a:pathLst>
                <a:path h="57150" w="57150">
                  <a:moveTo>
                    <a:pt x="57150" y="28575"/>
                  </a:moveTo>
                  <a:cubicBezTo>
                    <a:pt x="57150" y="32385"/>
                    <a:pt x="56388" y="36068"/>
                    <a:pt x="54991" y="39497"/>
                  </a:cubicBezTo>
                  <a:cubicBezTo>
                    <a:pt x="53594" y="42926"/>
                    <a:pt x="51435" y="46101"/>
                    <a:pt x="48768" y="48768"/>
                  </a:cubicBezTo>
                  <a:cubicBezTo>
                    <a:pt x="46101" y="51435"/>
                    <a:pt x="43053" y="53467"/>
                    <a:pt x="39497" y="54991"/>
                  </a:cubicBezTo>
                  <a:cubicBezTo>
                    <a:pt x="35941" y="56515"/>
                    <a:pt x="32385" y="57150"/>
                    <a:pt x="28575" y="57150"/>
                  </a:cubicBezTo>
                  <a:cubicBezTo>
                    <a:pt x="24765" y="57150"/>
                    <a:pt x="21082" y="56388"/>
                    <a:pt x="17653" y="54991"/>
                  </a:cubicBezTo>
                  <a:cubicBezTo>
                    <a:pt x="14224" y="53594"/>
                    <a:pt x="11049" y="51435"/>
                    <a:pt x="8382" y="48768"/>
                  </a:cubicBezTo>
                  <a:cubicBezTo>
                    <a:pt x="5715" y="46101"/>
                    <a:pt x="3683" y="43053"/>
                    <a:pt x="2159" y="39497"/>
                  </a:cubicBezTo>
                  <a:cubicBezTo>
                    <a:pt x="635" y="35941"/>
                    <a:pt x="0" y="32385"/>
                    <a:pt x="0" y="28575"/>
                  </a:cubicBezTo>
                  <a:cubicBezTo>
                    <a:pt x="0" y="24765"/>
                    <a:pt x="762" y="21082"/>
                    <a:pt x="2159" y="17653"/>
                  </a:cubicBezTo>
                  <a:cubicBezTo>
                    <a:pt x="3556" y="14224"/>
                    <a:pt x="5715" y="11049"/>
                    <a:pt x="8382" y="8382"/>
                  </a:cubicBezTo>
                  <a:cubicBezTo>
                    <a:pt x="11049" y="5715"/>
                    <a:pt x="14097" y="3683"/>
                    <a:pt x="17653" y="2159"/>
                  </a:cubicBezTo>
                  <a:cubicBezTo>
                    <a:pt x="21209" y="635"/>
                    <a:pt x="24765" y="0"/>
                    <a:pt x="28575" y="0"/>
                  </a:cubicBezTo>
                  <a:cubicBezTo>
                    <a:pt x="32385" y="0"/>
                    <a:pt x="36068" y="762"/>
                    <a:pt x="39497" y="2159"/>
                  </a:cubicBezTo>
                  <a:cubicBezTo>
                    <a:pt x="42926" y="3556"/>
                    <a:pt x="46101" y="5715"/>
                    <a:pt x="48768" y="8382"/>
                  </a:cubicBezTo>
                  <a:cubicBezTo>
                    <a:pt x="51435" y="11049"/>
                    <a:pt x="53467" y="14097"/>
                    <a:pt x="54991" y="17653"/>
                  </a:cubicBezTo>
                  <a:cubicBezTo>
                    <a:pt x="56515" y="21209"/>
                    <a:pt x="57150" y="24765"/>
                    <a:pt x="57150" y="28575"/>
                  </a:cubicBezTo>
                </a:path>
              </a:pathLst>
            </a:custGeom>
            <a:solidFill>
              <a:srgbClr val="DCD7E5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18" id="18"/>
          <p:cNvGrpSpPr/>
          <p:nvPr/>
        </p:nvGrpSpPr>
        <p:grpSpPr>
          <a:xfrm rot="0">
            <a:off x="4333875" y="3279572"/>
            <a:ext cx="6505575" cy="3895725"/>
            <a:chOff x="0" y="0"/>
            <a:chExt cx="8674100" cy="51943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674100" cy="5194300"/>
            </a:xfrm>
            <a:custGeom>
              <a:avLst/>
              <a:gdLst/>
              <a:ahLst/>
              <a:cxnLst/>
              <a:rect r="r" b="b" t="t" l="l"/>
              <a:pathLst>
                <a:path h="5194300" w="8674100">
                  <a:moveTo>
                    <a:pt x="79756" y="0"/>
                  </a:moveTo>
                  <a:cubicBezTo>
                    <a:pt x="69215" y="0"/>
                    <a:pt x="59182" y="2032"/>
                    <a:pt x="49403" y="6096"/>
                  </a:cubicBezTo>
                  <a:cubicBezTo>
                    <a:pt x="39624" y="10160"/>
                    <a:pt x="30988" y="15875"/>
                    <a:pt x="23495" y="23495"/>
                  </a:cubicBezTo>
                  <a:cubicBezTo>
                    <a:pt x="16002" y="31115"/>
                    <a:pt x="10160" y="39624"/>
                    <a:pt x="6096" y="49403"/>
                  </a:cubicBezTo>
                  <a:cubicBezTo>
                    <a:pt x="2032" y="59182"/>
                    <a:pt x="0" y="69342"/>
                    <a:pt x="0" y="80010"/>
                  </a:cubicBezTo>
                  <a:lnTo>
                    <a:pt x="0" y="5114290"/>
                  </a:lnTo>
                  <a:cubicBezTo>
                    <a:pt x="0" y="5124958"/>
                    <a:pt x="2032" y="5135118"/>
                    <a:pt x="6096" y="5144897"/>
                  </a:cubicBezTo>
                  <a:cubicBezTo>
                    <a:pt x="10160" y="5154676"/>
                    <a:pt x="15875" y="5163312"/>
                    <a:pt x="23495" y="5170805"/>
                  </a:cubicBezTo>
                  <a:cubicBezTo>
                    <a:pt x="31115" y="5178298"/>
                    <a:pt x="39624" y="5184140"/>
                    <a:pt x="49403" y="5188204"/>
                  </a:cubicBezTo>
                  <a:cubicBezTo>
                    <a:pt x="59182" y="5192268"/>
                    <a:pt x="69342" y="5194300"/>
                    <a:pt x="80010" y="5194300"/>
                  </a:cubicBezTo>
                  <a:lnTo>
                    <a:pt x="8594090" y="5194300"/>
                  </a:lnTo>
                  <a:cubicBezTo>
                    <a:pt x="8604758" y="5194300"/>
                    <a:pt x="8614918" y="5192268"/>
                    <a:pt x="8624697" y="5188204"/>
                  </a:cubicBezTo>
                  <a:cubicBezTo>
                    <a:pt x="8634476" y="5184140"/>
                    <a:pt x="8643112" y="5178298"/>
                    <a:pt x="8650605" y="5170805"/>
                  </a:cubicBezTo>
                  <a:cubicBezTo>
                    <a:pt x="8658098" y="5163312"/>
                    <a:pt x="8663940" y="5154676"/>
                    <a:pt x="8668004" y="5144897"/>
                  </a:cubicBezTo>
                  <a:cubicBezTo>
                    <a:pt x="8672068" y="5135118"/>
                    <a:pt x="8674100" y="5124831"/>
                    <a:pt x="8674100" y="5114290"/>
                  </a:cubicBezTo>
                  <a:lnTo>
                    <a:pt x="8674100" y="80010"/>
                  </a:lnTo>
                  <a:cubicBezTo>
                    <a:pt x="8674100" y="69342"/>
                    <a:pt x="8672068" y="59182"/>
                    <a:pt x="8668004" y="49403"/>
                  </a:cubicBezTo>
                  <a:cubicBezTo>
                    <a:pt x="8663940" y="39624"/>
                    <a:pt x="8658225" y="30988"/>
                    <a:pt x="8650605" y="23495"/>
                  </a:cubicBezTo>
                  <a:cubicBezTo>
                    <a:pt x="8642985" y="16002"/>
                    <a:pt x="8634476" y="10160"/>
                    <a:pt x="8624697" y="6096"/>
                  </a:cubicBezTo>
                  <a:cubicBezTo>
                    <a:pt x="8614918" y="2032"/>
                    <a:pt x="8604885" y="0"/>
                    <a:pt x="8594344" y="0"/>
                  </a:cubicBez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sp>
        <p:nvSpPr>
          <p:cNvPr name="TextBox 20" id="20"/>
          <p:cNvSpPr txBox="true"/>
          <p:nvPr/>
        </p:nvSpPr>
        <p:spPr>
          <a:xfrm rot="0">
            <a:off x="702916" y="1268111"/>
            <a:ext cx="1010936" cy="2119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96"/>
              </a:lnSpc>
            </a:pPr>
            <a:r>
              <a:rPr lang="en-US" sz="1080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METHODOLOGY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600075" y="1585274"/>
            <a:ext cx="8649510" cy="10783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12"/>
              </a:lnSpc>
            </a:pPr>
            <a:r>
              <a:rPr lang="en-US" sz="3375">
                <a:solidFill>
                  <a:srgbClr val="F2F0F4"/>
                </a:solidFill>
                <a:latin typeface="Montserrat"/>
                <a:ea typeface="Montserrat"/>
                <a:cs typeface="Montserrat"/>
                <a:sym typeface="Montserrat"/>
              </a:rPr>
              <a:t>Dataset Description: Fueling Our Model</a:t>
            </a:r>
          </a:p>
          <a:p>
            <a:pPr algn="l">
              <a:lnSpc>
                <a:spcPts val="3375"/>
              </a:lnSpc>
            </a:pPr>
            <a:r>
              <a:rPr lang="en-US" sz="1350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Our system relies on a meticulously prepared dataset, enabling comprehensive analysis and model training.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874214" y="5784923"/>
            <a:ext cx="3051972" cy="1667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40"/>
              </a:lnSpc>
            </a:pPr>
            <a:r>
              <a:rPr lang="en-US" b="true" sz="1350">
                <a:solidFill>
                  <a:srgbClr val="DCD7E5"/>
                </a:solidFill>
                <a:latin typeface="Heebo Bold"/>
                <a:ea typeface="Heebo Bold"/>
                <a:cs typeface="Heebo Bold"/>
                <a:sym typeface="Heebo Bold"/>
              </a:rPr>
              <a:t>Age:</a:t>
            </a:r>
            <a:r>
              <a:rPr lang="en-US" sz="1350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 Demographic attribute. </a:t>
            </a:r>
            <a:r>
              <a:rPr lang="en-US" b="true" sz="1350">
                <a:solidFill>
                  <a:srgbClr val="DCD7E5"/>
                </a:solidFill>
                <a:latin typeface="Heebo Bold"/>
                <a:ea typeface="Heebo Bold"/>
                <a:cs typeface="Heebo Bold"/>
                <a:sym typeface="Heebo Bold"/>
              </a:rPr>
              <a:t>Income:</a:t>
            </a:r>
            <a:r>
              <a:rPr lang="en-US" sz="1350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 Financial stability indicator. </a:t>
            </a:r>
            <a:r>
              <a:rPr lang="en-US" b="true" sz="1350">
                <a:solidFill>
                  <a:srgbClr val="DCD7E5"/>
                </a:solidFill>
                <a:latin typeface="Heebo Bold"/>
                <a:ea typeface="Heebo Bold"/>
                <a:cs typeface="Heebo Bold"/>
                <a:sym typeface="Heebo Bold"/>
              </a:rPr>
              <a:t>Experience:</a:t>
            </a:r>
            <a:r>
              <a:rPr lang="en-US" sz="1350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 Professional background. </a:t>
            </a:r>
            <a:r>
              <a:rPr lang="en-US" b="true" sz="1350">
                <a:solidFill>
                  <a:srgbClr val="DCD7E5"/>
                </a:solidFill>
                <a:latin typeface="Heebo Bold"/>
                <a:ea typeface="Heebo Bold"/>
                <a:cs typeface="Heebo Bold"/>
                <a:sym typeface="Heebo Bold"/>
              </a:rPr>
              <a:t>House Ownership:</a:t>
            </a:r>
            <a:r>
              <a:rPr lang="en-US" sz="1350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 Asset ownership. </a:t>
            </a:r>
            <a:r>
              <a:rPr lang="en-US" b="true" sz="1350">
                <a:solidFill>
                  <a:srgbClr val="DCD7E5"/>
                </a:solidFill>
                <a:latin typeface="Heebo Bold"/>
                <a:ea typeface="Heebo Bold"/>
                <a:cs typeface="Heebo Bold"/>
                <a:sym typeface="Heebo Bold"/>
              </a:rPr>
              <a:t>Credit History:</a:t>
            </a:r>
            <a:r>
              <a:rPr lang="en-US" sz="1350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 Past financial behaviour.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874214" y="3460823"/>
            <a:ext cx="3120990" cy="17603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74"/>
              </a:lnSpc>
            </a:pPr>
            <a:r>
              <a:rPr lang="en-US" sz="1350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Comprehensive **financial and demographic information**.</a:t>
            </a:r>
          </a:p>
          <a:p>
            <a:pPr algn="l">
              <a:lnSpc>
                <a:spcPts val="3075"/>
              </a:lnSpc>
            </a:pPr>
            <a:r>
              <a:rPr lang="en-US" sz="1350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Ensuring data quality through **rigorous </a:t>
            </a:r>
          </a:p>
          <a:p>
            <a:pPr algn="l">
              <a:lnSpc>
                <a:spcPts val="1274"/>
              </a:lnSpc>
            </a:pPr>
            <a:r>
              <a:rPr lang="en-US" sz="1350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cleansing and validation**.</a:t>
            </a:r>
          </a:p>
          <a:p>
            <a:pPr algn="l">
              <a:lnSpc>
                <a:spcPts val="3375"/>
              </a:lnSpc>
            </a:pPr>
            <a:r>
              <a:rPr lang="en-US" sz="1350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Diverse feature set to capture various </a:t>
            </a:r>
          </a:p>
          <a:p>
            <a:pPr algn="l">
              <a:lnSpc>
                <a:spcPts val="974"/>
              </a:lnSpc>
            </a:pPr>
            <a:r>
              <a:rPr lang="en-US" sz="1350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applicant profiles.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600075" y="5461368"/>
            <a:ext cx="2460765" cy="2867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362"/>
              </a:lnSpc>
            </a:pPr>
            <a:r>
              <a:rPr lang="en-US" sz="1687">
                <a:solidFill>
                  <a:srgbClr val="F2F0F4"/>
                </a:solidFill>
                <a:latin typeface="Montserrat"/>
                <a:ea typeface="Montserrat"/>
                <a:cs typeface="Montserrat"/>
                <a:sym typeface="Montserrat"/>
              </a:rPr>
              <a:t>Key Features Analysed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600075" y="3089643"/>
            <a:ext cx="3236357" cy="2867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62"/>
              </a:lnSpc>
            </a:pPr>
            <a:r>
              <a:rPr lang="en-US" sz="1687">
                <a:solidFill>
                  <a:srgbClr val="F2F0F4"/>
                </a:solidFill>
                <a:latin typeface="Montserrat"/>
                <a:ea typeface="Montserrat"/>
                <a:cs typeface="Montserrat"/>
                <a:sym typeface="Montserrat"/>
              </a:rPr>
              <a:t>Structured Tabular Loan Data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63503" y="615896"/>
            <a:ext cx="11556997" cy="7566022"/>
            <a:chOff x="0" y="0"/>
            <a:chExt cx="11557000" cy="75660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63500" y="63500"/>
              <a:ext cx="11430000" cy="7439026"/>
            </a:xfrm>
            <a:custGeom>
              <a:avLst/>
              <a:gdLst/>
              <a:ahLst/>
              <a:cxnLst/>
              <a:rect r="r" b="b" t="t" l="l"/>
              <a:pathLst>
                <a:path h="7439026" w="11430000">
                  <a:moveTo>
                    <a:pt x="0" y="0"/>
                  </a:moveTo>
                  <a:lnTo>
                    <a:pt x="0" y="7439026"/>
                  </a:lnTo>
                  <a:lnTo>
                    <a:pt x="11430000" y="7439026"/>
                  </a:lnTo>
                  <a:lnTo>
                    <a:pt x="11430000" y="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63500" y="63500"/>
              <a:ext cx="11430000" cy="7439026"/>
            </a:xfrm>
            <a:custGeom>
              <a:avLst/>
              <a:gdLst/>
              <a:ahLst/>
              <a:cxnLst/>
              <a:rect r="r" b="b" t="t" l="l"/>
              <a:pathLst>
                <a:path h="7439026" w="11430000">
                  <a:moveTo>
                    <a:pt x="0" y="0"/>
                  </a:moveTo>
                  <a:lnTo>
                    <a:pt x="0" y="7439026"/>
                  </a:lnTo>
                  <a:lnTo>
                    <a:pt x="11430000" y="7439026"/>
                  </a:lnTo>
                  <a:lnTo>
                    <a:pt x="11430000" y="0"/>
                  </a:lnTo>
                  <a:close/>
                </a:path>
              </a:pathLst>
            </a:custGeom>
            <a:solidFill>
              <a:srgbClr val="F5F5F6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5" id="5"/>
          <p:cNvGrpSpPr/>
          <p:nvPr/>
        </p:nvGrpSpPr>
        <p:grpSpPr>
          <a:xfrm rot="0">
            <a:off x="0" y="679399"/>
            <a:ext cx="11430000" cy="7439025"/>
            <a:chOff x="0" y="0"/>
            <a:chExt cx="15240000" cy="99187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5240000" cy="9918700"/>
            </a:xfrm>
            <a:custGeom>
              <a:avLst/>
              <a:gdLst/>
              <a:ahLst/>
              <a:cxnLst/>
              <a:rect r="r" b="b" t="t" l="l"/>
              <a:pathLst>
                <a:path h="9918700" w="15240000">
                  <a:moveTo>
                    <a:pt x="0" y="0"/>
                  </a:moveTo>
                  <a:lnTo>
                    <a:pt x="15240000" y="0"/>
                  </a:lnTo>
                  <a:lnTo>
                    <a:pt x="15240000" y="9918700"/>
                  </a:lnTo>
                  <a:lnTo>
                    <a:pt x="0" y="99187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77" r="0" b="-8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0" y="679399"/>
            <a:ext cx="11430000" cy="7439025"/>
            <a:chOff x="0" y="0"/>
            <a:chExt cx="15240000" cy="99187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5240000" cy="9918700"/>
            </a:xfrm>
            <a:custGeom>
              <a:avLst/>
              <a:gdLst/>
              <a:ahLst/>
              <a:cxnLst/>
              <a:rect r="r" b="b" t="t" l="l"/>
              <a:pathLst>
                <a:path h="9918700" w="15240000">
                  <a:moveTo>
                    <a:pt x="0" y="0"/>
                  </a:moveTo>
                  <a:lnTo>
                    <a:pt x="15240000" y="0"/>
                  </a:lnTo>
                  <a:lnTo>
                    <a:pt x="15240000" y="9918700"/>
                  </a:lnTo>
                  <a:lnTo>
                    <a:pt x="0" y="99187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-63503" y="615896"/>
            <a:ext cx="11556997" cy="7566022"/>
          </a:xfrm>
          <a:custGeom>
            <a:avLst/>
            <a:gdLst/>
            <a:ahLst/>
            <a:cxnLst/>
            <a:rect r="r" b="b" t="t" l="l"/>
            <a:pathLst>
              <a:path h="7566022" w="11556997">
                <a:moveTo>
                  <a:pt x="0" y="0"/>
                </a:moveTo>
                <a:lnTo>
                  <a:pt x="11556997" y="0"/>
                </a:lnTo>
                <a:lnTo>
                  <a:pt x="11556997" y="7566022"/>
                </a:lnTo>
                <a:lnTo>
                  <a:pt x="0" y="756602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600075" y="1480652"/>
            <a:ext cx="10363781" cy="783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7"/>
              </a:lnSpc>
            </a:pPr>
            <a:r>
              <a:rPr lang="en-US" sz="3375">
                <a:solidFill>
                  <a:srgbClr val="F2F0F4"/>
                </a:solidFill>
                <a:latin typeface="Montserrat"/>
                <a:ea typeface="Montserrat"/>
                <a:cs typeface="Montserrat"/>
                <a:sym typeface="Montserrat"/>
              </a:rPr>
              <a:t>System Architecture: A Multi-Layered Approach</a:t>
            </a:r>
          </a:p>
          <a:p>
            <a:pPr algn="l">
              <a:lnSpc>
                <a:spcPts val="3375"/>
              </a:lnSpc>
            </a:pPr>
            <a:r>
              <a:rPr lang="en-US" sz="1350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Our system is designed with modular components to ensure robust, fair, and explainable loan decisions.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00065" y="7356691"/>
            <a:ext cx="9299238" cy="2363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90"/>
              </a:lnSpc>
            </a:pPr>
            <a:r>
              <a:rPr lang="en-US" sz="1350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Each layer plays a crucial role in transforming raw data into actionable, transparent, and unbiased loan recommendatio</a:t>
            </a:r>
            <a:r>
              <a:rPr lang="en-US" sz="1350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  <a:hlinkClick r:id="rId6" tooltip="https://gamma.app/?utm_source=made-with-gamma"/>
              </a:rPr>
              <a:t>ns.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07582" y="4526404"/>
            <a:ext cx="1924526" cy="2821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96"/>
              </a:lnSpc>
            </a:pPr>
            <a:r>
              <a:rPr lang="en-US" sz="1781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Preprocessing &amp;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41000" y="4818078"/>
            <a:ext cx="2034197" cy="7581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296"/>
              </a:lnSpc>
            </a:pPr>
            <a:r>
              <a:rPr lang="en-US" sz="1781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Fairness</a:t>
            </a:r>
          </a:p>
          <a:p>
            <a:pPr algn="r">
              <a:lnSpc>
                <a:spcPts val="1741"/>
              </a:lnSpc>
            </a:pPr>
            <a:r>
              <a:rPr lang="en-US" sz="1425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Clean</a:t>
            </a:r>
            <a:r>
              <a:rPr lang="en-US" sz="1425">
                <a:solidFill>
                  <a:srgbClr val="000000"/>
                </a:solidFill>
                <a:latin typeface="Heebo Light"/>
                <a:ea typeface="Heebo Light"/>
                <a:cs typeface="Heebo Light"/>
                <a:sym typeface="Heebo Light"/>
              </a:rPr>
              <a:t> </a:t>
            </a:r>
            <a:r>
              <a:rPr lang="en-US" sz="1425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data,mitigate</a:t>
            </a:r>
            <a:r>
              <a:rPr lang="en-US" sz="1425">
                <a:solidFill>
                  <a:srgbClr val="000000"/>
                </a:solidFill>
                <a:latin typeface="Heebo Light"/>
                <a:ea typeface="Heebo Light"/>
                <a:cs typeface="Heebo Light"/>
                <a:sym typeface="Heebo Light"/>
              </a:rPr>
              <a:t> </a:t>
            </a:r>
            <a:r>
              <a:rPr lang="en-US" sz="1425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bias, enforce fairness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591599" y="4994596"/>
            <a:ext cx="45244" cy="343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11"/>
              </a:lnSpc>
            </a:pPr>
            <a:r>
              <a:rPr lang="en-US" sz="1425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 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093507" y="2987583"/>
            <a:ext cx="2082089" cy="10498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96"/>
              </a:lnSpc>
            </a:pPr>
            <a:r>
              <a:rPr lang="en-US" sz="1781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Explainability &amp; Deployment</a:t>
            </a:r>
          </a:p>
          <a:p>
            <a:pPr algn="l">
              <a:lnSpc>
                <a:spcPts val="1741"/>
              </a:lnSpc>
            </a:pPr>
            <a:r>
              <a:rPr lang="en-US" sz="1425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Provide explanationsand Gradio UI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747647" y="3455775"/>
            <a:ext cx="45244" cy="343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11"/>
              </a:lnSpc>
            </a:pPr>
            <a:r>
              <a:rPr lang="en-US" sz="1425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 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8093497" y="5544360"/>
            <a:ext cx="1732559" cy="3202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72"/>
              </a:lnSpc>
            </a:pPr>
            <a:r>
              <a:rPr lang="en-US" sz="1781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Core ML Model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8656349" y="5797077"/>
            <a:ext cx="45244" cy="305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34"/>
              </a:lnSpc>
            </a:pPr>
            <a:r>
              <a:rPr lang="en-US" sz="1425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 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8093497" y="5844702"/>
            <a:ext cx="2243042" cy="2579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95"/>
              </a:lnSpc>
            </a:pPr>
            <a:r>
              <a:rPr lang="en-US" sz="1425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Predict</a:t>
            </a:r>
            <a:r>
              <a:rPr lang="en-US" sz="1425">
                <a:solidFill>
                  <a:srgbClr val="000000"/>
                </a:solidFill>
                <a:latin typeface="Heebo Light"/>
                <a:ea typeface="Heebo Light"/>
                <a:cs typeface="Heebo Light"/>
                <a:sym typeface="Heebo Light"/>
              </a:rPr>
              <a:t> </a:t>
            </a:r>
            <a:r>
              <a:rPr lang="en-US" sz="1425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loan</a:t>
            </a:r>
            <a:r>
              <a:rPr lang="en-US" sz="1425">
                <a:solidFill>
                  <a:srgbClr val="000000"/>
                </a:solidFill>
                <a:latin typeface="Heebo Light"/>
                <a:ea typeface="Heebo Light"/>
                <a:cs typeface="Heebo Light"/>
                <a:sym typeface="Heebo Light"/>
              </a:rPr>
              <a:t> </a:t>
            </a:r>
            <a:r>
              <a:rPr lang="en-US" sz="1425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risk</a:t>
            </a:r>
            <a:r>
              <a:rPr lang="en-US" sz="1425">
                <a:solidFill>
                  <a:srgbClr val="000000"/>
                </a:solidFill>
                <a:latin typeface="Heebo Light"/>
                <a:ea typeface="Heebo Light"/>
                <a:cs typeface="Heebo Light"/>
                <a:sym typeface="Heebo Light"/>
              </a:rPr>
              <a:t> </a:t>
            </a:r>
            <a:r>
              <a:rPr lang="en-US" sz="1425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and</a:t>
            </a:r>
            <a:r>
              <a:rPr lang="en-US" sz="1425">
                <a:solidFill>
                  <a:srgbClr val="000000"/>
                </a:solidFill>
                <a:latin typeface="Heebo Light"/>
                <a:ea typeface="Heebo Light"/>
                <a:cs typeface="Heebo Light"/>
                <a:sym typeface="Heebo Light"/>
              </a:rPr>
              <a:t> </a:t>
            </a:r>
            <a:r>
              <a:rPr lang="en-US" sz="1425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scores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257"/>
            <a:ext cx="11430000" cy="8801100"/>
            <a:chOff x="0" y="0"/>
            <a:chExt cx="15240000" cy="11734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5240000" cy="11734800"/>
            </a:xfrm>
            <a:custGeom>
              <a:avLst/>
              <a:gdLst/>
              <a:ahLst/>
              <a:cxnLst/>
              <a:rect r="r" b="b" t="t" l="l"/>
              <a:pathLst>
                <a:path h="11734800" w="15240000">
                  <a:moveTo>
                    <a:pt x="0" y="0"/>
                  </a:moveTo>
                  <a:lnTo>
                    <a:pt x="15240000" y="0"/>
                  </a:lnTo>
                  <a:lnTo>
                    <a:pt x="15240000" y="11734800"/>
                  </a:lnTo>
                  <a:lnTo>
                    <a:pt x="0" y="11734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19" r="0" b="-15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257"/>
            <a:ext cx="11430000" cy="8800843"/>
            <a:chOff x="0" y="0"/>
            <a:chExt cx="15240000" cy="1173445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5240000" cy="11734419"/>
            </a:xfrm>
            <a:custGeom>
              <a:avLst/>
              <a:gdLst/>
              <a:ahLst/>
              <a:cxnLst/>
              <a:rect r="r" b="b" t="t" l="l"/>
              <a:pathLst>
                <a:path h="11734419" w="15240000">
                  <a:moveTo>
                    <a:pt x="0" y="0"/>
                  </a:moveTo>
                  <a:lnTo>
                    <a:pt x="15240000" y="0"/>
                  </a:lnTo>
                  <a:lnTo>
                    <a:pt x="15240000" y="11734419"/>
                  </a:lnTo>
                  <a:lnTo>
                    <a:pt x="0" y="11734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2" r="0" b="0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-63503" y="-63503"/>
            <a:ext cx="11556997" cy="8928097"/>
          </a:xfrm>
          <a:custGeom>
            <a:avLst/>
            <a:gdLst/>
            <a:ahLst/>
            <a:cxnLst/>
            <a:rect r="r" b="b" t="t" l="l"/>
            <a:pathLst>
              <a:path h="8928097" w="11556997">
                <a:moveTo>
                  <a:pt x="0" y="0"/>
                </a:moveTo>
                <a:lnTo>
                  <a:pt x="11556997" y="0"/>
                </a:lnTo>
                <a:lnTo>
                  <a:pt x="11556997" y="8928097"/>
                </a:lnTo>
                <a:lnTo>
                  <a:pt x="0" y="89280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4333875" y="3276600"/>
            <a:ext cx="6505575" cy="3895725"/>
            <a:chOff x="0" y="0"/>
            <a:chExt cx="8674100" cy="51943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674100" cy="5194300"/>
            </a:xfrm>
            <a:custGeom>
              <a:avLst/>
              <a:gdLst/>
              <a:ahLst/>
              <a:cxnLst/>
              <a:rect r="r" b="b" t="t" l="l"/>
              <a:pathLst>
                <a:path h="5194300" w="8674100">
                  <a:moveTo>
                    <a:pt x="79756" y="0"/>
                  </a:moveTo>
                  <a:cubicBezTo>
                    <a:pt x="69215" y="0"/>
                    <a:pt x="59055" y="2032"/>
                    <a:pt x="49403" y="6096"/>
                  </a:cubicBezTo>
                  <a:cubicBezTo>
                    <a:pt x="39751" y="10160"/>
                    <a:pt x="30988" y="16002"/>
                    <a:pt x="23495" y="23495"/>
                  </a:cubicBezTo>
                  <a:cubicBezTo>
                    <a:pt x="16002" y="30988"/>
                    <a:pt x="10160" y="39624"/>
                    <a:pt x="6096" y="49403"/>
                  </a:cubicBezTo>
                  <a:cubicBezTo>
                    <a:pt x="2032" y="59182"/>
                    <a:pt x="0" y="69469"/>
                    <a:pt x="0" y="80010"/>
                  </a:cubicBezTo>
                  <a:lnTo>
                    <a:pt x="0" y="5114290"/>
                  </a:lnTo>
                  <a:cubicBezTo>
                    <a:pt x="0" y="5124958"/>
                    <a:pt x="2032" y="5135118"/>
                    <a:pt x="6096" y="5144897"/>
                  </a:cubicBezTo>
                  <a:cubicBezTo>
                    <a:pt x="10160" y="5154676"/>
                    <a:pt x="15875" y="5163312"/>
                    <a:pt x="23495" y="5170805"/>
                  </a:cubicBezTo>
                  <a:cubicBezTo>
                    <a:pt x="31115" y="5178298"/>
                    <a:pt x="39624" y="5184140"/>
                    <a:pt x="49403" y="5188204"/>
                  </a:cubicBezTo>
                  <a:cubicBezTo>
                    <a:pt x="59182" y="5192268"/>
                    <a:pt x="69342" y="5194300"/>
                    <a:pt x="80010" y="5194300"/>
                  </a:cubicBezTo>
                  <a:lnTo>
                    <a:pt x="8594090" y="5194300"/>
                  </a:lnTo>
                  <a:cubicBezTo>
                    <a:pt x="8604758" y="5194300"/>
                    <a:pt x="8614918" y="5192268"/>
                    <a:pt x="8624697" y="5188204"/>
                  </a:cubicBezTo>
                  <a:cubicBezTo>
                    <a:pt x="8634476" y="5184140"/>
                    <a:pt x="8643112" y="5178425"/>
                    <a:pt x="8650605" y="5170805"/>
                  </a:cubicBezTo>
                  <a:cubicBezTo>
                    <a:pt x="8658098" y="5163185"/>
                    <a:pt x="8663940" y="5154676"/>
                    <a:pt x="8668004" y="5144897"/>
                  </a:cubicBezTo>
                  <a:cubicBezTo>
                    <a:pt x="8672068" y="5135118"/>
                    <a:pt x="8674100" y="5124958"/>
                    <a:pt x="8674100" y="5114290"/>
                  </a:cubicBezTo>
                  <a:lnTo>
                    <a:pt x="8674100" y="80010"/>
                  </a:lnTo>
                  <a:cubicBezTo>
                    <a:pt x="8674100" y="69469"/>
                    <a:pt x="8672068" y="59182"/>
                    <a:pt x="8668004" y="49403"/>
                  </a:cubicBezTo>
                  <a:cubicBezTo>
                    <a:pt x="8663940" y="39624"/>
                    <a:pt x="8658225" y="30988"/>
                    <a:pt x="8650605" y="23495"/>
                  </a:cubicBezTo>
                  <a:cubicBezTo>
                    <a:pt x="8642985" y="16002"/>
                    <a:pt x="8634476" y="10160"/>
                    <a:pt x="8624697" y="6096"/>
                  </a:cubicBezTo>
                  <a:cubicBezTo>
                    <a:pt x="8614918" y="2032"/>
                    <a:pt x="8604885" y="0"/>
                    <a:pt x="8594344" y="0"/>
                  </a:cubicBez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  <p:sp>
        <p:nvSpPr>
          <p:cNvPr name="TextBox 9" id="9"/>
          <p:cNvSpPr txBox="true"/>
          <p:nvPr/>
        </p:nvSpPr>
        <p:spPr>
          <a:xfrm rot="0">
            <a:off x="702916" y="493614"/>
            <a:ext cx="1312707" cy="2119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96"/>
              </a:lnSpc>
            </a:pPr>
            <a:r>
              <a:rPr lang="en-US" sz="1080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MACHINE LEARNING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00075" y="810778"/>
            <a:ext cx="9579874" cy="10783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12"/>
              </a:lnSpc>
            </a:pPr>
            <a:r>
              <a:rPr lang="en-US" sz="3375">
                <a:solidFill>
                  <a:srgbClr val="F2F0F4"/>
                </a:solidFill>
                <a:latin typeface="Montserrat"/>
                <a:ea typeface="Montserrat"/>
                <a:cs typeface="Montserrat"/>
                <a:sym typeface="Montserrat"/>
              </a:rPr>
              <a:t>Machine Learning Model: The Decision Core</a:t>
            </a:r>
          </a:p>
          <a:p>
            <a:pPr algn="l">
              <a:lnSpc>
                <a:spcPts val="3375"/>
              </a:lnSpc>
            </a:pPr>
            <a:r>
              <a:rPr lang="en-US" sz="1350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We utilise a carefully selected machine learning model, optimised for performance and ethical considerations.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47725" y="2895876"/>
            <a:ext cx="2604249" cy="10935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74"/>
              </a:lnSpc>
            </a:pPr>
            <a:r>
              <a:rPr lang="en-US" sz="1350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Leveraging a powerful **Gradient Boosting Machine (GBM)** for its predictive accuracy and ability to handle complex features.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47725" y="7077351"/>
            <a:ext cx="2861558" cy="820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24"/>
              </a:lnSpc>
            </a:pPr>
            <a:r>
              <a:rPr lang="en-US" sz="1350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Assessing performance with metrics like </a:t>
            </a:r>
            <a:r>
              <a:rPr lang="en-US" b="true" sz="1350">
                <a:solidFill>
                  <a:srgbClr val="DCD7E5"/>
                </a:solidFill>
                <a:latin typeface="Heebo Bold"/>
                <a:ea typeface="Heebo Bold"/>
                <a:cs typeface="Heebo Bold"/>
                <a:sym typeface="Heebo Bold"/>
              </a:rPr>
              <a:t>AUC-ROC, precision, recall, and F1-score</a:t>
            </a:r>
            <a:r>
              <a:rPr lang="en-US" sz="1350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 on unseen data.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47725" y="4991376"/>
            <a:ext cx="2916050" cy="1084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37"/>
              </a:lnSpc>
            </a:pPr>
            <a:r>
              <a:rPr lang="en-US" sz="1350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Employing a supervised learning paradigm with **stratified sampling** to ensure representative data distribution.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47725" y="4610671"/>
            <a:ext cx="2022700" cy="2867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62"/>
              </a:lnSpc>
            </a:pPr>
            <a:r>
              <a:rPr lang="en-US" sz="1687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Training Approach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47725" y="6706171"/>
            <a:ext cx="2125656" cy="2867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62"/>
              </a:lnSpc>
            </a:pPr>
            <a:r>
              <a:rPr lang="en-US" sz="1687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Evaluation Strategy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47725" y="2524697"/>
            <a:ext cx="2270150" cy="2867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62"/>
              </a:lnSpc>
            </a:pPr>
            <a:r>
              <a:rPr lang="en-US" sz="1687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Model Type Selected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1181205"/>
            <a:ext cx="11430000" cy="6438900"/>
            <a:chOff x="0" y="0"/>
            <a:chExt cx="15240000" cy="85852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5240000" cy="8585200"/>
            </a:xfrm>
            <a:custGeom>
              <a:avLst/>
              <a:gdLst/>
              <a:ahLst/>
              <a:cxnLst/>
              <a:rect r="r" b="b" t="t" l="l"/>
              <a:pathLst>
                <a:path h="8585200" w="15240000">
                  <a:moveTo>
                    <a:pt x="0" y="0"/>
                  </a:moveTo>
                  <a:lnTo>
                    <a:pt x="15240000" y="0"/>
                  </a:lnTo>
                  <a:lnTo>
                    <a:pt x="15240000" y="8585200"/>
                  </a:lnTo>
                  <a:lnTo>
                    <a:pt x="0" y="85852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92" r="0" b="-87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1181205"/>
            <a:ext cx="11430000" cy="6438643"/>
            <a:chOff x="0" y="0"/>
            <a:chExt cx="15240000" cy="858485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5240000" cy="8584819"/>
            </a:xfrm>
            <a:custGeom>
              <a:avLst/>
              <a:gdLst/>
              <a:ahLst/>
              <a:cxnLst/>
              <a:rect r="r" b="b" t="t" l="l"/>
              <a:pathLst>
                <a:path h="8584819" w="15240000">
                  <a:moveTo>
                    <a:pt x="0" y="0"/>
                  </a:moveTo>
                  <a:lnTo>
                    <a:pt x="15240000" y="0"/>
                  </a:lnTo>
                  <a:lnTo>
                    <a:pt x="15240000" y="8584819"/>
                  </a:lnTo>
                  <a:lnTo>
                    <a:pt x="0" y="85848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3" r="0" b="0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-63503" y="1117444"/>
            <a:ext cx="11556997" cy="6565897"/>
          </a:xfrm>
          <a:custGeom>
            <a:avLst/>
            <a:gdLst/>
            <a:ahLst/>
            <a:cxnLst/>
            <a:rect r="r" b="b" t="t" l="l"/>
            <a:pathLst>
              <a:path h="6565897" w="11556997">
                <a:moveTo>
                  <a:pt x="0" y="0"/>
                </a:moveTo>
                <a:lnTo>
                  <a:pt x="11556997" y="0"/>
                </a:lnTo>
                <a:lnTo>
                  <a:pt x="11556997" y="6565897"/>
                </a:lnTo>
                <a:lnTo>
                  <a:pt x="0" y="65658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702916" y="2407987"/>
            <a:ext cx="714708" cy="2119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96"/>
              </a:lnSpc>
            </a:pPr>
            <a:r>
              <a:rPr lang="en-US" sz="1080" spc="1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ETHICAL AI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00075" y="2725150"/>
            <a:ext cx="9905181" cy="16117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12"/>
              </a:lnSpc>
            </a:pPr>
            <a:r>
              <a:rPr lang="en-US" sz="3375">
                <a:solidFill>
                  <a:srgbClr val="F2F0F4"/>
                </a:solidFill>
                <a:latin typeface="Montserrat"/>
                <a:ea typeface="Montserrat"/>
                <a:cs typeface="Montserrat"/>
                <a:sym typeface="Montserrat"/>
              </a:rPr>
              <a:t>Bias &amp; Fairness Handling: Ensuring Equitable </a:t>
            </a:r>
          </a:p>
          <a:p>
            <a:pPr algn="l">
              <a:lnSpc>
                <a:spcPts val="2939"/>
              </a:lnSpc>
            </a:pPr>
            <a:r>
              <a:rPr lang="en-US" sz="3375">
                <a:solidFill>
                  <a:srgbClr val="F2F0F4"/>
                </a:solidFill>
                <a:latin typeface="Montserrat"/>
                <a:ea typeface="Montserrat"/>
                <a:cs typeface="Montserrat"/>
                <a:sym typeface="Montserrat"/>
              </a:rPr>
              <a:t>Outcomes</a:t>
            </a:r>
          </a:p>
          <a:p>
            <a:pPr algn="l">
              <a:lnSpc>
                <a:spcPts val="3375"/>
              </a:lnSpc>
            </a:pPr>
            <a:r>
              <a:rPr lang="en-US" sz="1350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Our approach actively identifies and mitigates bias, promoting fairness across different demographic groups.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00075" y="5543674"/>
            <a:ext cx="3157880" cy="8078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24"/>
              </a:lnSpc>
            </a:pPr>
            <a:r>
              <a:rPr lang="en-US" sz="1350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Identifying sensitive attributes like **age, gender, and caste** to prevent discrimination.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081463" y="5543674"/>
            <a:ext cx="3061935" cy="8078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24"/>
              </a:lnSpc>
            </a:pPr>
            <a:r>
              <a:rPr lang="en-US" sz="1350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Monitoring **Demographic Parity** and **Equalized Odds** to ensure unbiased treatment.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562850" y="5543674"/>
            <a:ext cx="3366916" cy="8078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24"/>
              </a:lnSpc>
            </a:pPr>
            <a:r>
              <a:rPr lang="en-US" sz="1350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Implementing **in-processing techniques** to correct for observed biases during training.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00075" y="5239169"/>
            <a:ext cx="2230145" cy="2867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62"/>
              </a:lnSpc>
            </a:pPr>
            <a:r>
              <a:rPr lang="en-US" sz="1687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Protected Attributes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081463" y="5239169"/>
            <a:ext cx="1761906" cy="2867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62"/>
              </a:lnSpc>
            </a:pPr>
            <a:r>
              <a:rPr lang="en-US" sz="1687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Fairness Metrics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562850" y="5239169"/>
            <a:ext cx="1640805" cy="2867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62"/>
              </a:lnSpc>
            </a:pPr>
            <a:r>
              <a:rPr lang="en-US" sz="1687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Bias Mitigation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1111454"/>
            <a:ext cx="11430000" cy="6572250"/>
            <a:chOff x="0" y="0"/>
            <a:chExt cx="11430000" cy="657225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430000" cy="6572250"/>
            </a:xfrm>
            <a:custGeom>
              <a:avLst/>
              <a:gdLst/>
              <a:ahLst/>
              <a:cxnLst/>
              <a:rect r="r" b="b" t="t" l="l"/>
              <a:pathLst>
                <a:path h="6572250" w="11430000">
                  <a:moveTo>
                    <a:pt x="0" y="6572250"/>
                  </a:moveTo>
                  <a:lnTo>
                    <a:pt x="11430000" y="6572250"/>
                  </a:lnTo>
                  <a:lnTo>
                    <a:pt x="11430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5F5F6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1111453"/>
            <a:ext cx="11430000" cy="6572507"/>
            <a:chOff x="0" y="0"/>
            <a:chExt cx="15240000" cy="876334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5240000" cy="8763381"/>
            </a:xfrm>
            <a:custGeom>
              <a:avLst/>
              <a:gdLst/>
              <a:ahLst/>
              <a:cxnLst/>
              <a:rect r="r" b="b" t="t" l="l"/>
              <a:pathLst>
                <a:path h="8763381" w="15240000">
                  <a:moveTo>
                    <a:pt x="0" y="0"/>
                  </a:moveTo>
                  <a:lnTo>
                    <a:pt x="15240000" y="0"/>
                  </a:lnTo>
                  <a:lnTo>
                    <a:pt x="15240000" y="8763381"/>
                  </a:lnTo>
                  <a:lnTo>
                    <a:pt x="0" y="87633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0" y="1111710"/>
            <a:ext cx="11430000" cy="6571993"/>
            <a:chOff x="0" y="0"/>
            <a:chExt cx="11430000" cy="657199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1430000" cy="6571994"/>
            </a:xfrm>
            <a:custGeom>
              <a:avLst/>
              <a:gdLst/>
              <a:ahLst/>
              <a:cxnLst/>
              <a:rect r="r" b="b" t="t" l="l"/>
              <a:pathLst>
                <a:path h="6571994" w="11430000">
                  <a:moveTo>
                    <a:pt x="0" y="0"/>
                  </a:moveTo>
                  <a:lnTo>
                    <a:pt x="0" y="6571994"/>
                  </a:lnTo>
                  <a:lnTo>
                    <a:pt x="11430000" y="6571994"/>
                  </a:lnTo>
                  <a:lnTo>
                    <a:pt x="11430000" y="0"/>
                  </a:lnTo>
                  <a:close/>
                </a:path>
              </a:pathLst>
            </a:custGeom>
            <a:solidFill>
              <a:srgbClr val="0D0A2C">
                <a:alpha val="89804"/>
              </a:srgbClr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8" id="8"/>
          <p:cNvGrpSpPr/>
          <p:nvPr/>
        </p:nvGrpSpPr>
        <p:grpSpPr>
          <a:xfrm rot="0">
            <a:off x="600075" y="3121228"/>
            <a:ext cx="6505575" cy="3905250"/>
            <a:chOff x="0" y="0"/>
            <a:chExt cx="8674100" cy="5207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674100" cy="5207000"/>
            </a:xfrm>
            <a:custGeom>
              <a:avLst/>
              <a:gdLst/>
              <a:ahLst/>
              <a:cxnLst/>
              <a:rect r="r" b="b" t="t" l="l"/>
              <a:pathLst>
                <a:path h="5207000" w="8674100">
                  <a:moveTo>
                    <a:pt x="79883" y="0"/>
                  </a:moveTo>
                  <a:cubicBezTo>
                    <a:pt x="69342" y="0"/>
                    <a:pt x="59182" y="2032"/>
                    <a:pt x="49403" y="6096"/>
                  </a:cubicBezTo>
                  <a:cubicBezTo>
                    <a:pt x="39624" y="10160"/>
                    <a:pt x="30988" y="15875"/>
                    <a:pt x="23495" y="23495"/>
                  </a:cubicBezTo>
                  <a:cubicBezTo>
                    <a:pt x="16002" y="31115"/>
                    <a:pt x="10160" y="39624"/>
                    <a:pt x="6096" y="49403"/>
                  </a:cubicBezTo>
                  <a:cubicBezTo>
                    <a:pt x="2032" y="59182"/>
                    <a:pt x="0" y="69469"/>
                    <a:pt x="0" y="80010"/>
                  </a:cubicBezTo>
                  <a:lnTo>
                    <a:pt x="0" y="5126990"/>
                  </a:lnTo>
                  <a:cubicBezTo>
                    <a:pt x="0" y="5137658"/>
                    <a:pt x="2032" y="5147818"/>
                    <a:pt x="6096" y="5157597"/>
                  </a:cubicBezTo>
                  <a:cubicBezTo>
                    <a:pt x="10160" y="5167376"/>
                    <a:pt x="15875" y="5176012"/>
                    <a:pt x="23495" y="5183505"/>
                  </a:cubicBezTo>
                  <a:cubicBezTo>
                    <a:pt x="31115" y="5190998"/>
                    <a:pt x="39624" y="5196840"/>
                    <a:pt x="49403" y="5200904"/>
                  </a:cubicBezTo>
                  <a:cubicBezTo>
                    <a:pt x="59055" y="5204841"/>
                    <a:pt x="69088" y="5206873"/>
                    <a:pt x="79502" y="5207000"/>
                  </a:cubicBezTo>
                  <a:lnTo>
                    <a:pt x="8594598" y="5207000"/>
                  </a:lnTo>
                  <a:cubicBezTo>
                    <a:pt x="8605012" y="5206873"/>
                    <a:pt x="8615045" y="5204841"/>
                    <a:pt x="8624697" y="5200904"/>
                  </a:cubicBezTo>
                  <a:cubicBezTo>
                    <a:pt x="8634476" y="5196840"/>
                    <a:pt x="8643112" y="5191125"/>
                    <a:pt x="8650605" y="5183505"/>
                  </a:cubicBezTo>
                  <a:cubicBezTo>
                    <a:pt x="8658098" y="5175885"/>
                    <a:pt x="8663940" y="5167376"/>
                    <a:pt x="8668004" y="5157597"/>
                  </a:cubicBezTo>
                  <a:cubicBezTo>
                    <a:pt x="8672068" y="5147818"/>
                    <a:pt x="8674100" y="5137531"/>
                    <a:pt x="8674100" y="5126990"/>
                  </a:cubicBezTo>
                  <a:lnTo>
                    <a:pt x="8674100" y="80010"/>
                  </a:lnTo>
                  <a:cubicBezTo>
                    <a:pt x="8674100" y="69469"/>
                    <a:pt x="8672068" y="59182"/>
                    <a:pt x="8668004" y="49403"/>
                  </a:cubicBezTo>
                  <a:cubicBezTo>
                    <a:pt x="8663940" y="39624"/>
                    <a:pt x="8658225" y="30988"/>
                    <a:pt x="8650605" y="23495"/>
                  </a:cubicBezTo>
                  <a:cubicBezTo>
                    <a:pt x="8642985" y="16002"/>
                    <a:pt x="8634476" y="10160"/>
                    <a:pt x="8624697" y="6096"/>
                  </a:cubicBezTo>
                  <a:cubicBezTo>
                    <a:pt x="8614918" y="2032"/>
                    <a:pt x="8604885" y="0"/>
                    <a:pt x="8594217" y="0"/>
                  </a:cubicBez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7553325" y="3340303"/>
            <a:ext cx="57150" cy="57150"/>
            <a:chOff x="0" y="0"/>
            <a:chExt cx="57150" cy="5715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7150" cy="57150"/>
            </a:xfrm>
            <a:custGeom>
              <a:avLst/>
              <a:gdLst/>
              <a:ahLst/>
              <a:cxnLst/>
              <a:rect r="r" b="b" t="t" l="l"/>
              <a:pathLst>
                <a:path h="57150" w="57150">
                  <a:moveTo>
                    <a:pt x="57150" y="28575"/>
                  </a:moveTo>
                  <a:cubicBezTo>
                    <a:pt x="57150" y="32385"/>
                    <a:pt x="56388" y="35941"/>
                    <a:pt x="54991" y="39497"/>
                  </a:cubicBezTo>
                  <a:cubicBezTo>
                    <a:pt x="53594" y="43053"/>
                    <a:pt x="51435" y="46101"/>
                    <a:pt x="48768" y="48768"/>
                  </a:cubicBezTo>
                  <a:cubicBezTo>
                    <a:pt x="46101" y="51435"/>
                    <a:pt x="43053" y="53467"/>
                    <a:pt x="39497" y="54991"/>
                  </a:cubicBezTo>
                  <a:cubicBezTo>
                    <a:pt x="35941" y="56515"/>
                    <a:pt x="32385" y="57150"/>
                    <a:pt x="28575" y="57150"/>
                  </a:cubicBezTo>
                  <a:cubicBezTo>
                    <a:pt x="24765" y="57150"/>
                    <a:pt x="21082" y="56388"/>
                    <a:pt x="17653" y="54991"/>
                  </a:cubicBezTo>
                  <a:cubicBezTo>
                    <a:pt x="14224" y="53594"/>
                    <a:pt x="11049" y="51435"/>
                    <a:pt x="8382" y="48768"/>
                  </a:cubicBezTo>
                  <a:cubicBezTo>
                    <a:pt x="5715" y="46101"/>
                    <a:pt x="3683" y="43053"/>
                    <a:pt x="2159" y="39497"/>
                  </a:cubicBezTo>
                  <a:cubicBezTo>
                    <a:pt x="635" y="35941"/>
                    <a:pt x="0" y="32385"/>
                    <a:pt x="0" y="28575"/>
                  </a:cubicBezTo>
                  <a:cubicBezTo>
                    <a:pt x="0" y="24765"/>
                    <a:pt x="762" y="21209"/>
                    <a:pt x="2159" y="17653"/>
                  </a:cubicBezTo>
                  <a:cubicBezTo>
                    <a:pt x="3556" y="14097"/>
                    <a:pt x="5715" y="11049"/>
                    <a:pt x="8382" y="8382"/>
                  </a:cubicBezTo>
                  <a:cubicBezTo>
                    <a:pt x="11049" y="5715"/>
                    <a:pt x="14097" y="3683"/>
                    <a:pt x="17653" y="2159"/>
                  </a:cubicBezTo>
                  <a:cubicBezTo>
                    <a:pt x="21209" y="635"/>
                    <a:pt x="24765" y="0"/>
                    <a:pt x="28575" y="0"/>
                  </a:cubicBezTo>
                  <a:cubicBezTo>
                    <a:pt x="32385" y="0"/>
                    <a:pt x="36068" y="762"/>
                    <a:pt x="39497" y="2159"/>
                  </a:cubicBezTo>
                  <a:cubicBezTo>
                    <a:pt x="42926" y="3556"/>
                    <a:pt x="46101" y="5715"/>
                    <a:pt x="48768" y="8382"/>
                  </a:cubicBezTo>
                  <a:cubicBezTo>
                    <a:pt x="51435" y="11049"/>
                    <a:pt x="53467" y="14097"/>
                    <a:pt x="54991" y="17653"/>
                  </a:cubicBezTo>
                  <a:cubicBezTo>
                    <a:pt x="56515" y="21209"/>
                    <a:pt x="57150" y="24765"/>
                    <a:pt x="57150" y="28575"/>
                  </a:cubicBezTo>
                </a:path>
              </a:pathLst>
            </a:custGeom>
            <a:solidFill>
              <a:srgbClr val="DCD7E5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12" id="12"/>
          <p:cNvGrpSpPr/>
          <p:nvPr/>
        </p:nvGrpSpPr>
        <p:grpSpPr>
          <a:xfrm rot="0">
            <a:off x="7553325" y="4226128"/>
            <a:ext cx="57150" cy="57150"/>
            <a:chOff x="0" y="0"/>
            <a:chExt cx="57150" cy="5715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57150" cy="57150"/>
            </a:xfrm>
            <a:custGeom>
              <a:avLst/>
              <a:gdLst/>
              <a:ahLst/>
              <a:cxnLst/>
              <a:rect r="r" b="b" t="t" l="l"/>
              <a:pathLst>
                <a:path h="57150" w="57150">
                  <a:moveTo>
                    <a:pt x="57150" y="28575"/>
                  </a:moveTo>
                  <a:cubicBezTo>
                    <a:pt x="57150" y="32385"/>
                    <a:pt x="56388" y="35941"/>
                    <a:pt x="54991" y="39497"/>
                  </a:cubicBezTo>
                  <a:cubicBezTo>
                    <a:pt x="53594" y="43053"/>
                    <a:pt x="51435" y="46101"/>
                    <a:pt x="48768" y="48768"/>
                  </a:cubicBezTo>
                  <a:cubicBezTo>
                    <a:pt x="46101" y="51435"/>
                    <a:pt x="43053" y="53467"/>
                    <a:pt x="39497" y="54991"/>
                  </a:cubicBezTo>
                  <a:cubicBezTo>
                    <a:pt x="35941" y="56515"/>
                    <a:pt x="32385" y="57150"/>
                    <a:pt x="28575" y="57150"/>
                  </a:cubicBezTo>
                  <a:cubicBezTo>
                    <a:pt x="24765" y="57150"/>
                    <a:pt x="21082" y="56388"/>
                    <a:pt x="17653" y="54991"/>
                  </a:cubicBezTo>
                  <a:cubicBezTo>
                    <a:pt x="14224" y="53594"/>
                    <a:pt x="11049" y="51435"/>
                    <a:pt x="8382" y="48768"/>
                  </a:cubicBezTo>
                  <a:cubicBezTo>
                    <a:pt x="5715" y="46101"/>
                    <a:pt x="3683" y="43053"/>
                    <a:pt x="2159" y="39497"/>
                  </a:cubicBezTo>
                  <a:cubicBezTo>
                    <a:pt x="635" y="35941"/>
                    <a:pt x="0" y="32385"/>
                    <a:pt x="0" y="28575"/>
                  </a:cubicBezTo>
                  <a:cubicBezTo>
                    <a:pt x="0" y="24765"/>
                    <a:pt x="762" y="21209"/>
                    <a:pt x="2159" y="17653"/>
                  </a:cubicBezTo>
                  <a:cubicBezTo>
                    <a:pt x="3556" y="14097"/>
                    <a:pt x="5715" y="11049"/>
                    <a:pt x="8382" y="8382"/>
                  </a:cubicBezTo>
                  <a:cubicBezTo>
                    <a:pt x="11049" y="5715"/>
                    <a:pt x="14097" y="3683"/>
                    <a:pt x="17653" y="2159"/>
                  </a:cubicBezTo>
                  <a:cubicBezTo>
                    <a:pt x="21209" y="635"/>
                    <a:pt x="24765" y="0"/>
                    <a:pt x="28575" y="0"/>
                  </a:cubicBezTo>
                  <a:cubicBezTo>
                    <a:pt x="32385" y="0"/>
                    <a:pt x="36068" y="762"/>
                    <a:pt x="39497" y="2159"/>
                  </a:cubicBezTo>
                  <a:cubicBezTo>
                    <a:pt x="42926" y="3556"/>
                    <a:pt x="46101" y="5715"/>
                    <a:pt x="48768" y="8382"/>
                  </a:cubicBezTo>
                  <a:cubicBezTo>
                    <a:pt x="51435" y="11049"/>
                    <a:pt x="53467" y="14097"/>
                    <a:pt x="54991" y="17653"/>
                  </a:cubicBezTo>
                  <a:cubicBezTo>
                    <a:pt x="56515" y="21209"/>
                    <a:pt x="57150" y="24765"/>
                    <a:pt x="57150" y="28575"/>
                  </a:cubicBezTo>
                </a:path>
              </a:pathLst>
            </a:custGeom>
            <a:solidFill>
              <a:srgbClr val="DCD7E5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14" id="14"/>
          <p:cNvGrpSpPr/>
          <p:nvPr/>
        </p:nvGrpSpPr>
        <p:grpSpPr>
          <a:xfrm rot="0">
            <a:off x="7553325" y="5378653"/>
            <a:ext cx="57150" cy="57150"/>
            <a:chOff x="0" y="0"/>
            <a:chExt cx="57150" cy="5715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57150" cy="57150"/>
            </a:xfrm>
            <a:custGeom>
              <a:avLst/>
              <a:gdLst/>
              <a:ahLst/>
              <a:cxnLst/>
              <a:rect r="r" b="b" t="t" l="l"/>
              <a:pathLst>
                <a:path h="57150" w="57150">
                  <a:moveTo>
                    <a:pt x="57150" y="28575"/>
                  </a:moveTo>
                  <a:cubicBezTo>
                    <a:pt x="57150" y="32385"/>
                    <a:pt x="56388" y="35941"/>
                    <a:pt x="54991" y="39497"/>
                  </a:cubicBezTo>
                  <a:cubicBezTo>
                    <a:pt x="53594" y="43053"/>
                    <a:pt x="51435" y="46101"/>
                    <a:pt x="48768" y="48768"/>
                  </a:cubicBezTo>
                  <a:cubicBezTo>
                    <a:pt x="46101" y="51435"/>
                    <a:pt x="43053" y="53467"/>
                    <a:pt x="39497" y="54991"/>
                  </a:cubicBezTo>
                  <a:cubicBezTo>
                    <a:pt x="35941" y="56515"/>
                    <a:pt x="32385" y="57150"/>
                    <a:pt x="28575" y="57150"/>
                  </a:cubicBezTo>
                  <a:cubicBezTo>
                    <a:pt x="24765" y="57150"/>
                    <a:pt x="21082" y="56388"/>
                    <a:pt x="17653" y="54991"/>
                  </a:cubicBezTo>
                  <a:cubicBezTo>
                    <a:pt x="14224" y="53594"/>
                    <a:pt x="11049" y="51435"/>
                    <a:pt x="8382" y="48768"/>
                  </a:cubicBezTo>
                  <a:cubicBezTo>
                    <a:pt x="5715" y="46101"/>
                    <a:pt x="3683" y="43053"/>
                    <a:pt x="2159" y="39497"/>
                  </a:cubicBezTo>
                  <a:cubicBezTo>
                    <a:pt x="635" y="35941"/>
                    <a:pt x="0" y="32385"/>
                    <a:pt x="0" y="28575"/>
                  </a:cubicBezTo>
                  <a:cubicBezTo>
                    <a:pt x="0" y="24765"/>
                    <a:pt x="762" y="21082"/>
                    <a:pt x="2159" y="17653"/>
                  </a:cubicBezTo>
                  <a:cubicBezTo>
                    <a:pt x="3556" y="14224"/>
                    <a:pt x="5715" y="11049"/>
                    <a:pt x="8382" y="8382"/>
                  </a:cubicBezTo>
                  <a:cubicBezTo>
                    <a:pt x="11049" y="5715"/>
                    <a:pt x="14097" y="3683"/>
                    <a:pt x="17653" y="2159"/>
                  </a:cubicBezTo>
                  <a:cubicBezTo>
                    <a:pt x="21209" y="635"/>
                    <a:pt x="24765" y="0"/>
                    <a:pt x="28575" y="0"/>
                  </a:cubicBezTo>
                  <a:cubicBezTo>
                    <a:pt x="32385" y="0"/>
                    <a:pt x="36068" y="762"/>
                    <a:pt x="39497" y="2159"/>
                  </a:cubicBezTo>
                  <a:cubicBezTo>
                    <a:pt x="42926" y="3556"/>
                    <a:pt x="46101" y="5715"/>
                    <a:pt x="48768" y="8382"/>
                  </a:cubicBezTo>
                  <a:cubicBezTo>
                    <a:pt x="51435" y="11049"/>
                    <a:pt x="53467" y="14097"/>
                    <a:pt x="54991" y="17653"/>
                  </a:cubicBezTo>
                  <a:cubicBezTo>
                    <a:pt x="56515" y="21209"/>
                    <a:pt x="57150" y="24765"/>
                    <a:pt x="57150" y="28575"/>
                  </a:cubicBezTo>
                </a:path>
              </a:pathLst>
            </a:custGeom>
            <a:solidFill>
              <a:srgbClr val="DCD7E5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16" id="16"/>
          <p:cNvGrpSpPr/>
          <p:nvPr/>
        </p:nvGrpSpPr>
        <p:grpSpPr>
          <a:xfrm rot="0">
            <a:off x="7553325" y="6264478"/>
            <a:ext cx="57150" cy="57150"/>
            <a:chOff x="0" y="0"/>
            <a:chExt cx="57150" cy="5715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57150" cy="57150"/>
            </a:xfrm>
            <a:custGeom>
              <a:avLst/>
              <a:gdLst/>
              <a:ahLst/>
              <a:cxnLst/>
              <a:rect r="r" b="b" t="t" l="l"/>
              <a:pathLst>
                <a:path h="57150" w="57150">
                  <a:moveTo>
                    <a:pt x="57150" y="28575"/>
                  </a:moveTo>
                  <a:cubicBezTo>
                    <a:pt x="57150" y="32385"/>
                    <a:pt x="56388" y="35941"/>
                    <a:pt x="54991" y="39497"/>
                  </a:cubicBezTo>
                  <a:cubicBezTo>
                    <a:pt x="53594" y="43053"/>
                    <a:pt x="51435" y="46101"/>
                    <a:pt x="48768" y="48768"/>
                  </a:cubicBezTo>
                  <a:cubicBezTo>
                    <a:pt x="46101" y="51435"/>
                    <a:pt x="43053" y="53467"/>
                    <a:pt x="39497" y="54991"/>
                  </a:cubicBezTo>
                  <a:cubicBezTo>
                    <a:pt x="35941" y="56515"/>
                    <a:pt x="32385" y="57150"/>
                    <a:pt x="28575" y="57150"/>
                  </a:cubicBezTo>
                  <a:cubicBezTo>
                    <a:pt x="24765" y="57150"/>
                    <a:pt x="21082" y="56388"/>
                    <a:pt x="17653" y="54991"/>
                  </a:cubicBezTo>
                  <a:cubicBezTo>
                    <a:pt x="14224" y="53594"/>
                    <a:pt x="11049" y="51435"/>
                    <a:pt x="8382" y="48768"/>
                  </a:cubicBezTo>
                  <a:cubicBezTo>
                    <a:pt x="5715" y="46101"/>
                    <a:pt x="3683" y="43053"/>
                    <a:pt x="2159" y="39497"/>
                  </a:cubicBezTo>
                  <a:cubicBezTo>
                    <a:pt x="635" y="35941"/>
                    <a:pt x="0" y="32385"/>
                    <a:pt x="0" y="28575"/>
                  </a:cubicBezTo>
                  <a:cubicBezTo>
                    <a:pt x="0" y="24765"/>
                    <a:pt x="762" y="21082"/>
                    <a:pt x="2159" y="17653"/>
                  </a:cubicBezTo>
                  <a:cubicBezTo>
                    <a:pt x="3556" y="14224"/>
                    <a:pt x="5715" y="11049"/>
                    <a:pt x="8382" y="8382"/>
                  </a:cubicBezTo>
                  <a:cubicBezTo>
                    <a:pt x="11049" y="5715"/>
                    <a:pt x="14097" y="3683"/>
                    <a:pt x="17653" y="2159"/>
                  </a:cubicBezTo>
                  <a:cubicBezTo>
                    <a:pt x="21209" y="635"/>
                    <a:pt x="24765" y="0"/>
                    <a:pt x="28575" y="0"/>
                  </a:cubicBezTo>
                  <a:cubicBezTo>
                    <a:pt x="32385" y="0"/>
                    <a:pt x="36068" y="762"/>
                    <a:pt x="39497" y="2159"/>
                  </a:cubicBezTo>
                  <a:cubicBezTo>
                    <a:pt x="42926" y="3556"/>
                    <a:pt x="46101" y="5715"/>
                    <a:pt x="48768" y="8382"/>
                  </a:cubicBezTo>
                  <a:cubicBezTo>
                    <a:pt x="51435" y="11049"/>
                    <a:pt x="53467" y="14097"/>
                    <a:pt x="54991" y="17653"/>
                  </a:cubicBezTo>
                  <a:cubicBezTo>
                    <a:pt x="56515" y="21209"/>
                    <a:pt x="57150" y="24765"/>
                    <a:pt x="57150" y="28575"/>
                  </a:cubicBezTo>
                </a:path>
              </a:pathLst>
            </a:custGeom>
            <a:solidFill>
              <a:srgbClr val="DCD7E5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18" id="18"/>
          <p:cNvSpPr txBox="true"/>
          <p:nvPr/>
        </p:nvSpPr>
        <p:spPr>
          <a:xfrm rot="0">
            <a:off x="600075" y="1912706"/>
            <a:ext cx="7515425" cy="2877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7"/>
              </a:lnSpc>
            </a:pPr>
            <a:r>
              <a:rPr lang="en-US" sz="3375">
                <a:solidFill>
                  <a:srgbClr val="F2F0F4"/>
                </a:solidFill>
                <a:latin typeface="Montserrat"/>
                <a:ea typeface="Montserrat"/>
                <a:cs typeface="Montserrat"/>
                <a:sym typeface="Montserrat"/>
              </a:rPr>
              <a:t>Explainable AI (XAI): Building Trust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868737" y="2302354"/>
            <a:ext cx="42843" cy="3791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5"/>
              </a:lnSpc>
            </a:pPr>
            <a:r>
              <a:rPr lang="en-US" sz="1350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 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600075" y="2445229"/>
            <a:ext cx="9726063" cy="2363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90"/>
              </a:lnSpc>
            </a:pPr>
            <a:r>
              <a:rPr lang="en-US" sz="1350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Oursystemprovidesclearexplanationsforloandecisions,fosteringtrustandtransparencyforbothapplicants and institutions.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7804852" y="3197704"/>
            <a:ext cx="3085462" cy="37415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74"/>
              </a:lnSpc>
            </a:pPr>
            <a:r>
              <a:rPr lang="en-US" b="true" sz="1350" spc="1">
                <a:solidFill>
                  <a:srgbClr val="DCD7E5"/>
                </a:solidFill>
                <a:latin typeface="Heebo Bold"/>
                <a:ea typeface="Heebo Bold"/>
                <a:cs typeface="Heebo Bold"/>
                <a:sym typeface="Heebo Bold"/>
              </a:rPr>
              <a:t>Feature Importance:</a:t>
            </a:r>
            <a:r>
              <a:rPr lang="en-US" sz="1350" spc="1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 Quantifying the contribution of each input feature to the final decision.</a:t>
            </a:r>
          </a:p>
          <a:p>
            <a:pPr algn="l">
              <a:lnSpc>
                <a:spcPts val="3075"/>
              </a:lnSpc>
            </a:pPr>
            <a:r>
              <a:rPr lang="en-US" b="true" sz="1350">
                <a:solidFill>
                  <a:srgbClr val="DCD7E5"/>
                </a:solidFill>
                <a:latin typeface="Heebo Bold"/>
                <a:ea typeface="Heebo Bold"/>
                <a:cs typeface="Heebo Bold"/>
                <a:sym typeface="Heebo Bold"/>
              </a:rPr>
              <a:t>Model Interpretability:</a:t>
            </a:r>
            <a:r>
              <a:rPr lang="en-US" sz="1350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 Utilising </a:t>
            </a:r>
          </a:p>
          <a:p>
            <a:pPr algn="l">
              <a:lnSpc>
                <a:spcPts val="1274"/>
              </a:lnSpc>
            </a:pPr>
            <a:r>
              <a:rPr lang="en-US" sz="1350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techniques like SHAP and LIME to </a:t>
            </a:r>
          </a:p>
          <a:p>
            <a:pPr algn="l">
              <a:lnSpc>
                <a:spcPts val="2925"/>
              </a:lnSpc>
            </a:pPr>
            <a:r>
              <a:rPr lang="en-US" sz="1350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understand local and global model </a:t>
            </a:r>
          </a:p>
          <a:p>
            <a:pPr algn="l">
              <a:lnSpc>
                <a:spcPts val="1425"/>
              </a:lnSpc>
            </a:pPr>
            <a:r>
              <a:rPr lang="en-US" sz="1350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behaviour.</a:t>
            </a:r>
          </a:p>
          <a:p>
            <a:pPr algn="l">
              <a:lnSpc>
                <a:spcPts val="3375"/>
              </a:lnSpc>
            </a:pPr>
            <a:r>
              <a:rPr lang="en-US" b="true" sz="1350">
                <a:solidFill>
                  <a:srgbClr val="DCD7E5"/>
                </a:solidFill>
                <a:latin typeface="Heebo Bold"/>
                <a:ea typeface="Heebo Bold"/>
                <a:cs typeface="Heebo Bold"/>
                <a:sym typeface="Heebo Bold"/>
              </a:rPr>
              <a:t>Trust &amp; Transparency:</a:t>
            </a:r>
            <a:r>
              <a:rPr lang="en-US" sz="1350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 Providing clear, </a:t>
            </a:r>
          </a:p>
          <a:p>
            <a:pPr algn="l">
              <a:lnSpc>
                <a:spcPts val="974"/>
              </a:lnSpc>
            </a:pPr>
            <a:r>
              <a:rPr lang="en-US" sz="1350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human-readable explanations for loan </a:t>
            </a:r>
          </a:p>
          <a:p>
            <a:pPr algn="l">
              <a:lnSpc>
                <a:spcPts val="3375"/>
              </a:lnSpc>
            </a:pPr>
            <a:r>
              <a:rPr lang="en-US" sz="1350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approvals or rejections.</a:t>
            </a:r>
          </a:p>
          <a:p>
            <a:pPr algn="l">
              <a:lnSpc>
                <a:spcPts val="1875"/>
              </a:lnSpc>
            </a:pPr>
            <a:r>
              <a:rPr lang="en-US" b="true" sz="1350">
                <a:solidFill>
                  <a:srgbClr val="DCD7E5"/>
                </a:solidFill>
                <a:latin typeface="Heebo Bold"/>
                <a:ea typeface="Heebo Bold"/>
                <a:cs typeface="Heebo Bold"/>
                <a:sym typeface="Heebo Bold"/>
              </a:rPr>
              <a:t>Regulatory Compliance:</a:t>
            </a:r>
            <a:r>
              <a:rPr lang="en-US" sz="1350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 Assisting </a:t>
            </a:r>
          </a:p>
          <a:p>
            <a:pPr algn="l">
              <a:lnSpc>
                <a:spcPts val="2474"/>
              </a:lnSpc>
            </a:pPr>
            <a:r>
              <a:rPr lang="en-US" sz="1350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institutions in meeting ethical AI and </a:t>
            </a:r>
          </a:p>
          <a:p>
            <a:pPr algn="l">
              <a:lnSpc>
                <a:spcPts val="1875"/>
              </a:lnSpc>
            </a:pPr>
            <a:r>
              <a:rPr lang="en-US" sz="1350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fairness regulations.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DAHAACis56A</dc:identifier>
  <dcterms:modified xsi:type="dcterms:W3CDTF">2011-08-01T06:04:30Z</dcterms:modified>
  <cp:revision>1</cp:revision>
  <dc:title>Causal-Loan-Insights-Fairness-Aware-and-Explainable-Real-Time-Loan-Decision-System.pdf</dc:title>
</cp:coreProperties>
</file>